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33"/>
  </p:handoutMasterIdLst>
  <p:sldIdLst>
    <p:sldId id="278" r:id="rId2"/>
    <p:sldId id="304" r:id="rId3"/>
    <p:sldId id="268" r:id="rId4"/>
    <p:sldId id="305" r:id="rId5"/>
    <p:sldId id="282" r:id="rId6"/>
    <p:sldId id="269" r:id="rId7"/>
    <p:sldId id="283" r:id="rId8"/>
    <p:sldId id="306" r:id="rId9"/>
    <p:sldId id="284" r:id="rId10"/>
    <p:sldId id="288" r:id="rId11"/>
    <p:sldId id="286" r:id="rId12"/>
    <p:sldId id="287" r:id="rId13"/>
    <p:sldId id="285" r:id="rId14"/>
    <p:sldId id="292" r:id="rId15"/>
    <p:sldId id="308" r:id="rId16"/>
    <p:sldId id="293" r:id="rId17"/>
    <p:sldId id="270" r:id="rId18"/>
    <p:sldId id="291" r:id="rId19"/>
    <p:sldId id="295" r:id="rId20"/>
    <p:sldId id="294" r:id="rId21"/>
    <p:sldId id="296" r:id="rId22"/>
    <p:sldId id="298" r:id="rId23"/>
    <p:sldId id="271" r:id="rId24"/>
    <p:sldId id="297" r:id="rId25"/>
    <p:sldId id="299" r:id="rId26"/>
    <p:sldId id="302" r:id="rId27"/>
    <p:sldId id="300" r:id="rId28"/>
    <p:sldId id="303" r:id="rId29"/>
    <p:sldId id="301" r:id="rId30"/>
    <p:sldId id="307" r:id="rId31"/>
    <p:sldId id="279" r:id="rId3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481C"/>
    <a:srgbClr val="0A1120"/>
    <a:srgbClr val="12294D"/>
    <a:srgbClr val="D64122"/>
    <a:srgbClr val="999999"/>
    <a:srgbClr val="F2F2F2"/>
    <a:srgbClr val="646464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0" autoAdjust="0"/>
    <p:restoredTop sz="94569" autoAdjust="0"/>
  </p:normalViewPr>
  <p:slideViewPr>
    <p:cSldViewPr>
      <p:cViewPr>
        <p:scale>
          <a:sx n="130" d="100"/>
          <a:sy n="130" d="100"/>
        </p:scale>
        <p:origin x="-416" y="-2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7248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8AAE81-E35C-4C76-8309-4BC2AD6E766A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0B4C5-75EA-482B-8EA6-82B00D9AB49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58381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0934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/ Image 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897564"/>
            <a:ext cx="4283968" cy="378042"/>
          </a:xfrm>
          <a:prstGeom prst="rect">
            <a:avLst/>
          </a:prstGeom>
          <a:solidFill>
            <a:srgbClr val="EB4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897564"/>
            <a:ext cx="3816424" cy="378042"/>
          </a:xfrm>
        </p:spPr>
        <p:txBody>
          <a:bodyPr>
            <a:noAutofit/>
          </a:bodyPr>
          <a:lstStyle>
            <a:lvl1pPr algn="l">
              <a:defRPr sz="28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GRAPH IMAGE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7544" y="1491630"/>
            <a:ext cx="3816424" cy="2520280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ac </a:t>
            </a:r>
            <a:r>
              <a:rPr lang="en-US" dirty="0" err="1" smtClean="0"/>
              <a:t>sapien</a:t>
            </a:r>
            <a:r>
              <a:rPr lang="en-US" dirty="0" smtClean="0"/>
              <a:t> quam. Integer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in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rutrum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vitae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,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ultricies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, </a:t>
            </a:r>
            <a:r>
              <a:rPr lang="en-US" dirty="0" err="1" smtClean="0"/>
              <a:t>leo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, in </a:t>
            </a:r>
            <a:r>
              <a:rPr lang="en-US" dirty="0" err="1" smtClean="0"/>
              <a:t>consectetur</a:t>
            </a:r>
            <a:r>
              <a:rPr lang="en-US" dirty="0" smtClean="0"/>
              <a:t> magna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sapien</a:t>
            </a:r>
            <a:r>
              <a:rPr lang="en-US" dirty="0" smtClean="0"/>
              <a:t>. </a:t>
            </a:r>
            <a:r>
              <a:rPr lang="en-US" dirty="0" err="1" smtClean="0"/>
              <a:t>Curabitur</a:t>
            </a:r>
            <a:r>
              <a:rPr lang="en-US" dirty="0" smtClean="0"/>
              <a:t> at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nunc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427538" y="897732"/>
            <a:ext cx="4176712" cy="3132535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0181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/ Image 0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788024" y="897564"/>
            <a:ext cx="4355976" cy="378042"/>
          </a:xfrm>
          <a:prstGeom prst="rect">
            <a:avLst/>
          </a:prstGeom>
          <a:solidFill>
            <a:srgbClr val="EB4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88024" y="897564"/>
            <a:ext cx="3816424" cy="378042"/>
          </a:xfrm>
        </p:spPr>
        <p:txBody>
          <a:bodyPr>
            <a:noAutofit/>
          </a:bodyPr>
          <a:lstStyle>
            <a:lvl1pPr algn="l">
              <a:defRPr sz="28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GRAPH IMAGE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88024" y="1491630"/>
            <a:ext cx="3816424" cy="2520280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ac </a:t>
            </a:r>
            <a:r>
              <a:rPr lang="en-US" dirty="0" err="1" smtClean="0"/>
              <a:t>sapien</a:t>
            </a:r>
            <a:r>
              <a:rPr lang="en-US" dirty="0" smtClean="0"/>
              <a:t> quam. Integer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in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rutrum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vitae </a:t>
            </a:r>
            <a:r>
              <a:rPr lang="en-US" dirty="0" err="1" smtClean="0"/>
              <a:t>volutpat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. </a:t>
            </a:r>
            <a:r>
              <a:rPr lang="en-US" dirty="0" err="1" smtClean="0"/>
              <a:t>Ut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, </a:t>
            </a:r>
            <a:r>
              <a:rPr lang="en-US" dirty="0" err="1" smtClean="0"/>
              <a:t>est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ultricies</a:t>
            </a:r>
            <a:r>
              <a:rPr lang="en-US" dirty="0" smtClean="0"/>
              <a:t> </a:t>
            </a:r>
            <a:r>
              <a:rPr lang="en-US" dirty="0" err="1" smtClean="0"/>
              <a:t>pretium</a:t>
            </a:r>
            <a:r>
              <a:rPr lang="en-US" dirty="0" smtClean="0"/>
              <a:t>, </a:t>
            </a:r>
            <a:r>
              <a:rPr lang="en-US" dirty="0" err="1" smtClean="0"/>
              <a:t>leo</a:t>
            </a:r>
            <a:r>
              <a:rPr lang="en-US" dirty="0" smtClean="0"/>
              <a:t>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neque</a:t>
            </a:r>
            <a:r>
              <a:rPr lang="en-US" dirty="0" smtClean="0"/>
              <a:t>, in </a:t>
            </a:r>
            <a:r>
              <a:rPr lang="en-US" dirty="0" err="1" smtClean="0"/>
              <a:t>consectetur</a:t>
            </a:r>
            <a:r>
              <a:rPr lang="en-US" dirty="0" smtClean="0"/>
              <a:t> magna </a:t>
            </a:r>
            <a:r>
              <a:rPr lang="en-US" dirty="0" err="1" smtClean="0"/>
              <a:t>eros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sapien</a:t>
            </a:r>
            <a:r>
              <a:rPr lang="en-US" dirty="0" smtClean="0"/>
              <a:t>. </a:t>
            </a:r>
            <a:r>
              <a:rPr lang="en-US" dirty="0" err="1" smtClean="0"/>
              <a:t>Curabitur</a:t>
            </a:r>
            <a:r>
              <a:rPr lang="en-US" dirty="0" smtClean="0"/>
              <a:t> at </a:t>
            </a:r>
            <a:r>
              <a:rPr lang="en-US" dirty="0" err="1" smtClean="0"/>
              <a:t>porttitor</a:t>
            </a:r>
            <a:r>
              <a:rPr lang="en-US" dirty="0" smtClean="0"/>
              <a:t> </a:t>
            </a:r>
            <a:r>
              <a:rPr lang="en-US" dirty="0" err="1" smtClean="0"/>
              <a:t>nunc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67296" y="897732"/>
            <a:ext cx="4176712" cy="3132535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8819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11510"/>
            <a:ext cx="5652120" cy="540060"/>
          </a:xfrm>
          <a:prstGeom prst="rect">
            <a:avLst/>
          </a:prstGeom>
          <a:solidFill>
            <a:srgbClr val="EB4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411510"/>
            <a:ext cx="8229600" cy="540060"/>
          </a:xfrm>
        </p:spPr>
        <p:txBody>
          <a:bodyPr>
            <a:normAutofit/>
          </a:bodyPr>
          <a:lstStyle>
            <a:lvl1pPr algn="l">
              <a:defRPr sz="36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GALLERY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51570"/>
            <a:ext cx="5482952" cy="540060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05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39751" y="1976308"/>
            <a:ext cx="2663825" cy="1999059"/>
          </a:xfrm>
        </p:spPr>
        <p:txBody>
          <a:bodyPr/>
          <a:lstStyle/>
          <a:p>
            <a:endParaRPr lang="en-CA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3275857" y="1976847"/>
            <a:ext cx="2663825" cy="1999059"/>
          </a:xfrm>
        </p:spPr>
        <p:txBody>
          <a:bodyPr/>
          <a:lstStyle/>
          <a:p>
            <a:endParaRPr lang="en-CA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12161" y="1976847"/>
            <a:ext cx="2663825" cy="1999059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4621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8352" y="584020"/>
            <a:ext cx="6012160" cy="637580"/>
          </a:xfrm>
          <a:solidFill>
            <a:srgbClr val="EB481C"/>
          </a:solidFill>
        </p:spPr>
        <p:txBody>
          <a:bodyPr lIns="360000">
            <a:noAutofit/>
          </a:bodyPr>
          <a:lstStyle>
            <a:lvl1pPr algn="l">
              <a:defRPr sz="36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Case Study Panel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81536" y="1437624"/>
            <a:ext cx="5122912" cy="3078342"/>
          </a:xfrm>
        </p:spPr>
        <p:txBody>
          <a:bodyPr>
            <a:noAutofit/>
          </a:bodyPr>
          <a:lstStyle>
            <a:lvl1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 sz="16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</a:p>
          <a:p>
            <a:pPr lvl="0"/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</a:p>
          <a:p>
            <a:pPr lvl="0"/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gravida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ante, non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 </a:t>
            </a:r>
          </a:p>
          <a:p>
            <a:pPr lvl="0"/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nibh</a:t>
            </a:r>
            <a:r>
              <a:rPr lang="en-US" dirty="0" smtClean="0"/>
              <a:t> et ligula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ac mi.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107951" y="87157"/>
            <a:ext cx="2951163" cy="2214563"/>
          </a:xfrm>
        </p:spPr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5818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411510"/>
            <a:ext cx="8229600" cy="637580"/>
          </a:xfrm>
        </p:spPr>
        <p:txBody>
          <a:bodyPr>
            <a:normAutofit/>
          </a:bodyPr>
          <a:lstStyle>
            <a:lvl1pPr algn="ctr">
              <a:defRPr sz="3200" baseline="0">
                <a:solidFill>
                  <a:srgbClr val="292929"/>
                </a:solidFill>
                <a:latin typeface="+mn-lt"/>
              </a:defRPr>
            </a:lvl1pPr>
          </a:lstStyle>
          <a:p>
            <a:r>
              <a:rPr lang="en-US" dirty="0" smtClean="0"/>
              <a:t>MEET OUR PARTNERS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843558"/>
            <a:ext cx="8219256" cy="43204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Rectangle 11"/>
          <p:cNvSpPr/>
          <p:nvPr userDrawn="1"/>
        </p:nvSpPr>
        <p:spPr>
          <a:xfrm>
            <a:off x="4031940" y="1275606"/>
            <a:ext cx="1080120" cy="2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1026" name="Picture 2" descr="C:\Users\Vernon\Desktop\Security Compass\_resources\images\partners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0432" y="1491630"/>
            <a:ext cx="6803136" cy="237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06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31640" y="1131590"/>
            <a:ext cx="6480720" cy="2520280"/>
          </a:xfrm>
        </p:spPr>
        <p:txBody>
          <a:bodyPr lIns="180000" tIns="180000" rIns="180000" bIns="180000" anchor="ctr" anchorCtr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 kern="0" spc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Lorem </a:t>
            </a:r>
            <a:r>
              <a:rPr lang="en-CA" dirty="0" err="1" smtClean="0"/>
              <a:t>ipsum</a:t>
            </a:r>
            <a:r>
              <a:rPr lang="en-CA" dirty="0" smtClean="0"/>
              <a:t> </a:t>
            </a:r>
            <a:r>
              <a:rPr lang="en-CA" dirty="0" err="1" smtClean="0"/>
              <a:t>dolor</a:t>
            </a:r>
            <a:r>
              <a:rPr lang="en-CA" dirty="0" smtClean="0"/>
              <a:t> sit </a:t>
            </a:r>
            <a:r>
              <a:rPr lang="en-CA" dirty="0" err="1" smtClean="0"/>
              <a:t>amet</a:t>
            </a:r>
            <a:r>
              <a:rPr lang="en-CA" dirty="0" smtClean="0"/>
              <a:t>, </a:t>
            </a:r>
            <a:r>
              <a:rPr lang="en-CA" dirty="0" err="1" smtClean="0"/>
              <a:t>consectetur</a:t>
            </a:r>
            <a:r>
              <a:rPr lang="en-CA" dirty="0" smtClean="0"/>
              <a:t> </a:t>
            </a:r>
            <a:r>
              <a:rPr lang="en-CA" dirty="0" err="1" smtClean="0"/>
              <a:t>adipiscing</a:t>
            </a:r>
            <a:r>
              <a:rPr lang="en-CA" dirty="0" smtClean="0"/>
              <a:t> </a:t>
            </a:r>
            <a:r>
              <a:rPr lang="en-CA" dirty="0" err="1" smtClean="0"/>
              <a:t>elit</a:t>
            </a:r>
            <a:r>
              <a:rPr lang="en-CA" dirty="0" smtClean="0"/>
              <a:t>. </a:t>
            </a:r>
            <a:r>
              <a:rPr lang="en-CA" dirty="0" err="1" smtClean="0"/>
              <a:t>Cras</a:t>
            </a:r>
            <a:r>
              <a:rPr lang="en-CA" dirty="0" smtClean="0"/>
              <a:t> </a:t>
            </a:r>
            <a:r>
              <a:rPr lang="en-CA" dirty="0" err="1" smtClean="0"/>
              <a:t>nec</a:t>
            </a:r>
            <a:r>
              <a:rPr lang="en-CA" dirty="0" smtClean="0"/>
              <a:t> </a:t>
            </a:r>
            <a:r>
              <a:rPr lang="en-CA" dirty="0" err="1" smtClean="0"/>
              <a:t>imperdiet</a:t>
            </a:r>
            <a:r>
              <a:rPr lang="en-CA" dirty="0" smtClean="0"/>
              <a:t> quam. </a:t>
            </a:r>
            <a:r>
              <a:rPr lang="en-CA" dirty="0" err="1" smtClean="0"/>
              <a:t>Praesent</a:t>
            </a:r>
            <a:r>
              <a:rPr lang="en-CA" dirty="0" smtClean="0"/>
              <a:t> id </a:t>
            </a:r>
            <a:r>
              <a:rPr lang="en-CA" dirty="0" err="1" smtClean="0"/>
              <a:t>hendrerit</a:t>
            </a:r>
            <a:r>
              <a:rPr lang="en-CA" dirty="0" smtClean="0"/>
              <a:t> magna. </a:t>
            </a:r>
            <a:r>
              <a:rPr lang="en-CA" dirty="0" err="1" smtClean="0"/>
              <a:t>Vestibulum</a:t>
            </a:r>
            <a:r>
              <a:rPr lang="en-CA" dirty="0" smtClean="0"/>
              <a:t> </a:t>
            </a:r>
            <a:r>
              <a:rPr lang="en-CA" dirty="0" err="1" smtClean="0"/>
              <a:t>hendrerit</a:t>
            </a:r>
            <a:r>
              <a:rPr lang="en-CA" dirty="0" smtClean="0"/>
              <a:t> </a:t>
            </a:r>
            <a:r>
              <a:rPr lang="en-CA" dirty="0" err="1" smtClean="0"/>
              <a:t>mattis</a:t>
            </a:r>
            <a:r>
              <a:rPr lang="en-CA" dirty="0" smtClean="0"/>
              <a:t> </a:t>
            </a:r>
            <a:r>
              <a:rPr lang="en-CA" dirty="0" err="1" smtClean="0"/>
              <a:t>justo</a:t>
            </a:r>
            <a:r>
              <a:rPr lang="en-CA" dirty="0" smtClean="0"/>
              <a:t>, et </a:t>
            </a:r>
            <a:r>
              <a:rPr lang="en-CA" dirty="0" err="1" smtClean="0"/>
              <a:t>lacinia</a:t>
            </a:r>
            <a:r>
              <a:rPr lang="en-CA" dirty="0" smtClean="0"/>
              <a:t> </a:t>
            </a:r>
            <a:r>
              <a:rPr lang="en-CA" dirty="0" err="1" smtClean="0"/>
              <a:t>nunc</a:t>
            </a:r>
            <a:r>
              <a:rPr lang="en-CA" dirty="0" smtClean="0"/>
              <a:t> </a:t>
            </a:r>
            <a:r>
              <a:rPr lang="en-CA" dirty="0" err="1" smtClean="0"/>
              <a:t>laoreet</a:t>
            </a:r>
            <a:r>
              <a:rPr lang="en-CA" dirty="0" smtClean="0"/>
              <a:t> ac. </a:t>
            </a:r>
            <a:r>
              <a:rPr lang="en-CA" dirty="0" err="1" smtClean="0"/>
              <a:t>Etiam</a:t>
            </a:r>
            <a:r>
              <a:rPr lang="en-CA" dirty="0" smtClean="0"/>
              <a:t> </a:t>
            </a:r>
            <a:r>
              <a:rPr lang="en-CA" dirty="0" err="1" smtClean="0"/>
              <a:t>vel</a:t>
            </a:r>
            <a:r>
              <a:rPr lang="en-CA" dirty="0" smtClean="0"/>
              <a:t> </a:t>
            </a:r>
            <a:r>
              <a:rPr lang="en-CA" dirty="0" err="1" smtClean="0"/>
              <a:t>cursus</a:t>
            </a:r>
            <a:r>
              <a:rPr lang="en-CA" dirty="0" smtClean="0"/>
              <a:t> </a:t>
            </a:r>
            <a:r>
              <a:rPr lang="en-CA" dirty="0" err="1" smtClean="0"/>
              <a:t>urna</a:t>
            </a:r>
            <a:r>
              <a:rPr lang="en-CA" dirty="0" smtClean="0"/>
              <a:t>. </a:t>
            </a:r>
            <a:r>
              <a:rPr lang="en-CA" dirty="0" err="1" smtClean="0"/>
              <a:t>Etiam</a:t>
            </a:r>
            <a:r>
              <a:rPr lang="en-CA" dirty="0" smtClean="0"/>
              <a:t> </a:t>
            </a:r>
            <a:r>
              <a:rPr lang="en-CA" dirty="0" err="1" smtClean="0"/>
              <a:t>mauris</a:t>
            </a:r>
            <a:r>
              <a:rPr lang="en-CA" dirty="0" smtClean="0"/>
              <a:t> </a:t>
            </a:r>
            <a:r>
              <a:rPr lang="en-CA" dirty="0" err="1" smtClean="0"/>
              <a:t>sapien</a:t>
            </a:r>
            <a:r>
              <a:rPr lang="en-CA" dirty="0" smtClean="0"/>
              <a:t>, </a:t>
            </a:r>
            <a:r>
              <a:rPr lang="en-CA" dirty="0" err="1" smtClean="0"/>
              <a:t>sodales</a:t>
            </a:r>
            <a:r>
              <a:rPr lang="en-CA" dirty="0" smtClean="0"/>
              <a:t> vitae </a:t>
            </a:r>
            <a:r>
              <a:rPr lang="en-CA" dirty="0" err="1" smtClean="0"/>
              <a:t>pharetra</a:t>
            </a:r>
            <a:r>
              <a:rPr lang="en-CA" dirty="0" smtClean="0"/>
              <a:t> a, </a:t>
            </a:r>
            <a:r>
              <a:rPr lang="en-CA" dirty="0" err="1" smtClean="0"/>
              <a:t>maximus</a:t>
            </a:r>
            <a:r>
              <a:rPr lang="en-CA" dirty="0" smtClean="0"/>
              <a:t> </a:t>
            </a:r>
            <a:r>
              <a:rPr lang="en-CA" dirty="0" err="1" smtClean="0"/>
              <a:t>rutrum</a:t>
            </a:r>
            <a:r>
              <a:rPr lang="en-CA" dirty="0" smtClean="0"/>
              <a:t> </a:t>
            </a:r>
            <a:r>
              <a:rPr lang="en-CA" dirty="0" err="1" smtClean="0"/>
              <a:t>orci</a:t>
            </a:r>
            <a:r>
              <a:rPr lang="en-CA" dirty="0" smtClean="0"/>
              <a:t>. In </a:t>
            </a:r>
            <a:r>
              <a:rPr lang="en-CA" dirty="0" err="1" smtClean="0"/>
              <a:t>eget</a:t>
            </a:r>
            <a:r>
              <a:rPr lang="en-CA" dirty="0" smtClean="0"/>
              <a:t> </a:t>
            </a:r>
            <a:r>
              <a:rPr lang="en-CA" dirty="0" err="1" smtClean="0"/>
              <a:t>lectus</a:t>
            </a:r>
            <a:r>
              <a:rPr lang="en-CA" dirty="0" smtClean="0"/>
              <a:t> sit </a:t>
            </a:r>
            <a:r>
              <a:rPr lang="en-CA" dirty="0" err="1" smtClean="0"/>
              <a:t>amet</a:t>
            </a:r>
            <a:r>
              <a:rPr lang="en-CA" dirty="0" smtClean="0"/>
              <a:t> </a:t>
            </a:r>
            <a:r>
              <a:rPr lang="en-CA" dirty="0" err="1" smtClean="0"/>
              <a:t>felis</a:t>
            </a:r>
            <a:r>
              <a:rPr lang="en-CA" dirty="0" smtClean="0"/>
              <a:t> </a:t>
            </a:r>
            <a:r>
              <a:rPr lang="en-CA" dirty="0" err="1" smtClean="0"/>
              <a:t>feugiat</a:t>
            </a:r>
            <a:r>
              <a:rPr lang="en-CA" dirty="0" smtClean="0"/>
              <a:t> </a:t>
            </a:r>
            <a:r>
              <a:rPr lang="en-CA" dirty="0" err="1" smtClean="0"/>
              <a:t>sollicitudin</a:t>
            </a:r>
            <a:r>
              <a:rPr lang="en-CA" dirty="0" smtClean="0"/>
              <a:t> at </a:t>
            </a:r>
            <a:r>
              <a:rPr lang="en-CA" dirty="0" err="1" smtClean="0"/>
              <a:t>eu</a:t>
            </a:r>
            <a:r>
              <a:rPr lang="en-CA" dirty="0" smtClean="0"/>
              <a:t> </a:t>
            </a:r>
            <a:r>
              <a:rPr lang="en-CA" dirty="0" err="1" smtClean="0"/>
              <a:t>enim</a:t>
            </a:r>
            <a:r>
              <a:rPr lang="en-CA" dirty="0" smtClean="0"/>
              <a:t>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8" name="Picture 7" descr="open-quo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40" y="801514"/>
            <a:ext cx="635000" cy="546100"/>
          </a:xfrm>
          <a:prstGeom prst="rect">
            <a:avLst/>
          </a:prstGeom>
        </p:spPr>
      </p:pic>
      <p:pic>
        <p:nvPicPr>
          <p:cNvPr id="9" name="Picture 8" descr="close-quote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3579862"/>
            <a:ext cx="635000" cy="546100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283968" y="3651870"/>
            <a:ext cx="3095625" cy="503238"/>
          </a:xfrm>
        </p:spPr>
        <p:txBody>
          <a:bodyPr>
            <a:normAutofit/>
          </a:bodyPr>
          <a:lstStyle>
            <a:lvl1pPr marL="0" indent="0" algn="r">
              <a:buNone/>
              <a:defRPr sz="1400" b="0" i="0" baseline="0">
                <a:solidFill>
                  <a:schemeClr val="bg1"/>
                </a:solidFill>
                <a:latin typeface="Open Sans Semibold"/>
                <a:cs typeface="Open Sans Semibold"/>
              </a:defRPr>
            </a:lvl1pPr>
          </a:lstStyle>
          <a:p>
            <a:pPr lvl="0"/>
            <a:r>
              <a:rPr lang="en-US" dirty="0" smtClean="0"/>
              <a:t>- A Sample Quote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214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31640" y="1131590"/>
            <a:ext cx="6480720" cy="2520280"/>
          </a:xfrm>
        </p:spPr>
        <p:txBody>
          <a:bodyPr lIns="180000" tIns="180000" rIns="180000" bIns="180000" anchor="ctr" anchorCtr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 kern="0" spc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 smtClean="0"/>
              <a:t>Lorem </a:t>
            </a:r>
            <a:r>
              <a:rPr lang="en-CA" dirty="0" err="1" smtClean="0"/>
              <a:t>ipsum</a:t>
            </a:r>
            <a:r>
              <a:rPr lang="en-CA" dirty="0" smtClean="0"/>
              <a:t> </a:t>
            </a:r>
            <a:r>
              <a:rPr lang="en-CA" dirty="0" err="1" smtClean="0"/>
              <a:t>dolor</a:t>
            </a:r>
            <a:r>
              <a:rPr lang="en-CA" dirty="0" smtClean="0"/>
              <a:t> sit </a:t>
            </a:r>
            <a:r>
              <a:rPr lang="en-CA" dirty="0" err="1" smtClean="0"/>
              <a:t>amet</a:t>
            </a:r>
            <a:r>
              <a:rPr lang="en-CA" dirty="0" smtClean="0"/>
              <a:t>, </a:t>
            </a:r>
            <a:r>
              <a:rPr lang="en-CA" dirty="0" err="1" smtClean="0"/>
              <a:t>consectetur</a:t>
            </a:r>
            <a:r>
              <a:rPr lang="en-CA" dirty="0" smtClean="0"/>
              <a:t> </a:t>
            </a:r>
            <a:r>
              <a:rPr lang="en-CA" dirty="0" err="1" smtClean="0"/>
              <a:t>adipiscing</a:t>
            </a:r>
            <a:r>
              <a:rPr lang="en-CA" dirty="0" smtClean="0"/>
              <a:t> </a:t>
            </a:r>
            <a:r>
              <a:rPr lang="en-CA" dirty="0" err="1" smtClean="0"/>
              <a:t>elit</a:t>
            </a:r>
            <a:r>
              <a:rPr lang="en-CA" dirty="0" smtClean="0"/>
              <a:t>. </a:t>
            </a:r>
            <a:r>
              <a:rPr lang="en-CA" dirty="0" err="1" smtClean="0"/>
              <a:t>Cras</a:t>
            </a:r>
            <a:r>
              <a:rPr lang="en-CA" dirty="0" smtClean="0"/>
              <a:t> </a:t>
            </a:r>
            <a:r>
              <a:rPr lang="en-CA" dirty="0" err="1" smtClean="0"/>
              <a:t>nec</a:t>
            </a:r>
            <a:r>
              <a:rPr lang="en-CA" dirty="0" smtClean="0"/>
              <a:t> </a:t>
            </a:r>
            <a:r>
              <a:rPr lang="en-CA" dirty="0" err="1" smtClean="0"/>
              <a:t>imperdiet</a:t>
            </a:r>
            <a:r>
              <a:rPr lang="en-CA" dirty="0" smtClean="0"/>
              <a:t> quam. </a:t>
            </a:r>
            <a:r>
              <a:rPr lang="en-CA" dirty="0" err="1" smtClean="0"/>
              <a:t>Praesent</a:t>
            </a:r>
            <a:r>
              <a:rPr lang="en-CA" dirty="0" smtClean="0"/>
              <a:t> id </a:t>
            </a:r>
            <a:r>
              <a:rPr lang="en-CA" dirty="0" err="1" smtClean="0"/>
              <a:t>hendrerit</a:t>
            </a:r>
            <a:r>
              <a:rPr lang="en-CA" dirty="0" smtClean="0"/>
              <a:t> magna. </a:t>
            </a:r>
            <a:r>
              <a:rPr lang="en-CA" dirty="0" err="1" smtClean="0"/>
              <a:t>Vestibulum</a:t>
            </a:r>
            <a:r>
              <a:rPr lang="en-CA" dirty="0" smtClean="0"/>
              <a:t> </a:t>
            </a:r>
            <a:r>
              <a:rPr lang="en-CA" dirty="0" err="1" smtClean="0"/>
              <a:t>hendrerit</a:t>
            </a:r>
            <a:r>
              <a:rPr lang="en-CA" dirty="0" smtClean="0"/>
              <a:t> </a:t>
            </a:r>
            <a:r>
              <a:rPr lang="en-CA" dirty="0" err="1" smtClean="0"/>
              <a:t>mattis</a:t>
            </a:r>
            <a:r>
              <a:rPr lang="en-CA" dirty="0" smtClean="0"/>
              <a:t> </a:t>
            </a:r>
            <a:r>
              <a:rPr lang="en-CA" dirty="0" err="1" smtClean="0"/>
              <a:t>justo</a:t>
            </a:r>
            <a:r>
              <a:rPr lang="en-CA" dirty="0" smtClean="0"/>
              <a:t>, et </a:t>
            </a:r>
            <a:r>
              <a:rPr lang="en-CA" dirty="0" err="1" smtClean="0"/>
              <a:t>lacinia</a:t>
            </a:r>
            <a:r>
              <a:rPr lang="en-CA" dirty="0" smtClean="0"/>
              <a:t> </a:t>
            </a:r>
            <a:r>
              <a:rPr lang="en-CA" dirty="0" err="1" smtClean="0"/>
              <a:t>nunc</a:t>
            </a:r>
            <a:r>
              <a:rPr lang="en-CA" dirty="0" smtClean="0"/>
              <a:t> </a:t>
            </a:r>
            <a:r>
              <a:rPr lang="en-CA" dirty="0" err="1" smtClean="0"/>
              <a:t>laoreet</a:t>
            </a:r>
            <a:r>
              <a:rPr lang="en-CA" dirty="0" smtClean="0"/>
              <a:t> ac. </a:t>
            </a:r>
            <a:r>
              <a:rPr lang="en-CA" dirty="0" err="1" smtClean="0"/>
              <a:t>Etiam</a:t>
            </a:r>
            <a:r>
              <a:rPr lang="en-CA" dirty="0" smtClean="0"/>
              <a:t> </a:t>
            </a:r>
            <a:r>
              <a:rPr lang="en-CA" dirty="0" err="1" smtClean="0"/>
              <a:t>vel</a:t>
            </a:r>
            <a:r>
              <a:rPr lang="en-CA" dirty="0" smtClean="0"/>
              <a:t> </a:t>
            </a:r>
            <a:r>
              <a:rPr lang="en-CA" dirty="0" err="1" smtClean="0"/>
              <a:t>cursus</a:t>
            </a:r>
            <a:r>
              <a:rPr lang="en-CA" dirty="0" smtClean="0"/>
              <a:t> </a:t>
            </a:r>
            <a:r>
              <a:rPr lang="en-CA" dirty="0" err="1" smtClean="0"/>
              <a:t>urna</a:t>
            </a:r>
            <a:r>
              <a:rPr lang="en-CA" dirty="0" smtClean="0"/>
              <a:t>. </a:t>
            </a:r>
            <a:r>
              <a:rPr lang="en-CA" dirty="0" err="1" smtClean="0"/>
              <a:t>Etiam</a:t>
            </a:r>
            <a:r>
              <a:rPr lang="en-CA" dirty="0" smtClean="0"/>
              <a:t> </a:t>
            </a:r>
            <a:r>
              <a:rPr lang="en-CA" dirty="0" err="1" smtClean="0"/>
              <a:t>mauris</a:t>
            </a:r>
            <a:r>
              <a:rPr lang="en-CA" dirty="0" smtClean="0"/>
              <a:t> </a:t>
            </a:r>
            <a:r>
              <a:rPr lang="en-CA" dirty="0" err="1" smtClean="0"/>
              <a:t>sapien</a:t>
            </a:r>
            <a:r>
              <a:rPr lang="en-CA" dirty="0" smtClean="0"/>
              <a:t>, </a:t>
            </a:r>
            <a:r>
              <a:rPr lang="en-CA" dirty="0" err="1" smtClean="0"/>
              <a:t>sodales</a:t>
            </a:r>
            <a:r>
              <a:rPr lang="en-CA" dirty="0" smtClean="0"/>
              <a:t> vitae </a:t>
            </a:r>
            <a:r>
              <a:rPr lang="en-CA" dirty="0" err="1" smtClean="0"/>
              <a:t>pharetra</a:t>
            </a:r>
            <a:r>
              <a:rPr lang="en-CA" dirty="0" smtClean="0"/>
              <a:t> a, </a:t>
            </a:r>
            <a:r>
              <a:rPr lang="en-CA" dirty="0" err="1" smtClean="0"/>
              <a:t>maximus</a:t>
            </a:r>
            <a:r>
              <a:rPr lang="en-CA" dirty="0" smtClean="0"/>
              <a:t> </a:t>
            </a:r>
            <a:r>
              <a:rPr lang="en-CA" dirty="0" err="1" smtClean="0"/>
              <a:t>rutrum</a:t>
            </a:r>
            <a:r>
              <a:rPr lang="en-CA" dirty="0" smtClean="0"/>
              <a:t> </a:t>
            </a:r>
            <a:r>
              <a:rPr lang="en-CA" dirty="0" err="1" smtClean="0"/>
              <a:t>orci</a:t>
            </a:r>
            <a:r>
              <a:rPr lang="en-CA" dirty="0" smtClean="0"/>
              <a:t>. In </a:t>
            </a:r>
            <a:r>
              <a:rPr lang="en-CA" dirty="0" err="1" smtClean="0"/>
              <a:t>eget</a:t>
            </a:r>
            <a:r>
              <a:rPr lang="en-CA" dirty="0" smtClean="0"/>
              <a:t> </a:t>
            </a:r>
            <a:r>
              <a:rPr lang="en-CA" dirty="0" err="1" smtClean="0"/>
              <a:t>lectus</a:t>
            </a:r>
            <a:r>
              <a:rPr lang="en-CA" dirty="0" smtClean="0"/>
              <a:t> sit </a:t>
            </a:r>
            <a:r>
              <a:rPr lang="en-CA" dirty="0" err="1" smtClean="0"/>
              <a:t>amet</a:t>
            </a:r>
            <a:r>
              <a:rPr lang="en-CA" dirty="0" smtClean="0"/>
              <a:t> </a:t>
            </a:r>
            <a:r>
              <a:rPr lang="en-CA" dirty="0" err="1" smtClean="0"/>
              <a:t>felis</a:t>
            </a:r>
            <a:r>
              <a:rPr lang="en-CA" dirty="0" smtClean="0"/>
              <a:t> </a:t>
            </a:r>
            <a:r>
              <a:rPr lang="en-CA" dirty="0" err="1" smtClean="0"/>
              <a:t>feugiat</a:t>
            </a:r>
            <a:r>
              <a:rPr lang="en-CA" dirty="0" smtClean="0"/>
              <a:t> </a:t>
            </a:r>
            <a:r>
              <a:rPr lang="en-CA" dirty="0" err="1" smtClean="0"/>
              <a:t>sollicitudin</a:t>
            </a:r>
            <a:r>
              <a:rPr lang="en-CA" dirty="0" smtClean="0"/>
              <a:t> at </a:t>
            </a:r>
            <a:r>
              <a:rPr lang="en-CA" dirty="0" err="1" smtClean="0"/>
              <a:t>eu</a:t>
            </a:r>
            <a:r>
              <a:rPr lang="en-CA" dirty="0" smtClean="0"/>
              <a:t> </a:t>
            </a:r>
            <a:r>
              <a:rPr lang="en-CA" dirty="0" err="1" smtClean="0"/>
              <a:t>enim</a:t>
            </a:r>
            <a:r>
              <a:rPr lang="en-CA" dirty="0" smtClean="0"/>
              <a:t>. </a:t>
            </a:r>
          </a:p>
        </p:txBody>
      </p:sp>
      <p:pic>
        <p:nvPicPr>
          <p:cNvPr id="10" name="Picture 9" descr="open-quo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40" y="801514"/>
            <a:ext cx="635000" cy="546100"/>
          </a:xfrm>
          <a:prstGeom prst="rect">
            <a:avLst/>
          </a:prstGeom>
        </p:spPr>
      </p:pic>
      <p:pic>
        <p:nvPicPr>
          <p:cNvPr id="11" name="Picture 10" descr="close-quo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3579862"/>
            <a:ext cx="635000" cy="546100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283968" y="3651870"/>
            <a:ext cx="3095625" cy="503238"/>
          </a:xfrm>
        </p:spPr>
        <p:txBody>
          <a:bodyPr>
            <a:normAutofit/>
          </a:bodyPr>
          <a:lstStyle>
            <a:lvl1pPr marL="0" indent="0" algn="r">
              <a:buNone/>
              <a:defRPr sz="1400" b="0" i="0" baseline="0">
                <a:solidFill>
                  <a:schemeClr val="bg1"/>
                </a:solidFill>
                <a:latin typeface="Open Sans Semibold"/>
                <a:cs typeface="Open Sans Semibold"/>
              </a:defRPr>
            </a:lvl1pPr>
          </a:lstStyle>
          <a:p>
            <a:pPr lvl="0"/>
            <a:r>
              <a:rPr lang="en-US" dirty="0" smtClean="0"/>
              <a:t>- A Sample Quote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625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01"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2112699"/>
            <a:ext cx="9144000" cy="918102"/>
          </a:xfrm>
        </p:spPr>
        <p:txBody>
          <a:bodyPr anchor="ctr">
            <a:noAutofit/>
          </a:bodyPr>
          <a:lstStyle>
            <a:lvl1pPr marL="0" indent="0" algn="ctr">
              <a:buNone/>
              <a:defRPr sz="88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TITLE 01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7439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02"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2112699"/>
            <a:ext cx="9144000" cy="918102"/>
          </a:xfrm>
        </p:spPr>
        <p:txBody>
          <a:bodyPr anchor="ctr">
            <a:noAutofit/>
          </a:bodyPr>
          <a:lstStyle>
            <a:lvl1pPr marL="0" indent="0" algn="ctr">
              <a:buNone/>
              <a:defRPr sz="88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TITLE 02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5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03"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2112699"/>
            <a:ext cx="9144000" cy="918102"/>
          </a:xfrm>
        </p:spPr>
        <p:txBody>
          <a:bodyPr anchor="ctr">
            <a:noAutofit/>
          </a:bodyPr>
          <a:lstStyle>
            <a:lvl1pPr marL="0" indent="0" algn="ctr">
              <a:buNone/>
              <a:defRPr sz="88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TITLE 03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34327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1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2643758"/>
            <a:ext cx="6588224" cy="720080"/>
          </a:xfrm>
          <a:prstGeom prst="rect">
            <a:avLst/>
          </a:prstGeom>
          <a:solidFill>
            <a:srgbClr val="D64122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3435846"/>
            <a:ext cx="6120680" cy="86409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FIRSTNAME LASTNAME or SUBTITLE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7544" y="2715767"/>
            <a:ext cx="8136904" cy="648072"/>
          </a:xfrm>
        </p:spPr>
        <p:txBody>
          <a:bodyPr>
            <a:normAutofit/>
          </a:bodyPr>
          <a:lstStyle>
            <a:lvl1pPr marL="0" indent="0" algn="l">
              <a:buNone/>
              <a:defRPr sz="2800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 smtClean="0"/>
              <a:t>INSERT DECK TITLE HERE</a:t>
            </a:r>
            <a:endParaRPr lang="en-CA" dirty="0"/>
          </a:p>
        </p:txBody>
      </p:sp>
      <p:pic>
        <p:nvPicPr>
          <p:cNvPr id="1027" name="Picture 3" descr="C:\Users\Vernon\Desktop\Security Compass\_resources\logos\Security Compass\png\securitycompass-logo-white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2005599"/>
            <a:ext cx="2376264" cy="48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03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04"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0" y="2112699"/>
            <a:ext cx="9144000" cy="918102"/>
          </a:xfrm>
        </p:spPr>
        <p:txBody>
          <a:bodyPr anchor="ctr">
            <a:noAutofit/>
          </a:bodyPr>
          <a:lstStyle>
            <a:lvl1pPr marL="0" indent="0" algn="ctr">
              <a:buNone/>
              <a:defRPr sz="8800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TITLE 04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49209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2880320"/>
            <a:ext cx="9144000" cy="2283718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672850" y="3093808"/>
            <a:ext cx="2984376" cy="414046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rgbClr val="29292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JOHN DOE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429515" y="3088727"/>
            <a:ext cx="3000801" cy="419128"/>
          </a:xfrm>
        </p:spPr>
        <p:txBody>
          <a:bodyPr>
            <a:noAutofit/>
          </a:bodyPr>
          <a:lstStyle>
            <a:lvl1pPr marL="0" indent="0" algn="r">
              <a:buNone/>
              <a:defRPr sz="1800" baseline="0">
                <a:solidFill>
                  <a:srgbClr val="292929"/>
                </a:solidFill>
              </a:defRPr>
            </a:lvl1pPr>
          </a:lstStyle>
          <a:p>
            <a:r>
              <a:rPr lang="en-US" dirty="0" smtClean="0"/>
              <a:t>JANE DOE</a:t>
            </a:r>
            <a:br>
              <a:rPr lang="en-US" dirty="0" smtClean="0"/>
            </a:br>
            <a:endParaRPr lang="en-CA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915566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915567"/>
            <a:ext cx="9144000" cy="1980852"/>
          </a:xfrm>
        </p:spPr>
        <p:txBody>
          <a:bodyPr anchor="ctr">
            <a:noAutofit/>
          </a:bodyPr>
          <a:lstStyle>
            <a:lvl1pPr marL="0" indent="0" algn="ctr">
              <a:buNone/>
              <a:defRPr sz="7200" spc="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THANK YOU!</a:t>
            </a:r>
            <a:endParaRPr lang="en-CA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1691680" y="3435847"/>
            <a:ext cx="3024336" cy="792087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200" baseline="0">
                <a:solidFill>
                  <a:srgbClr val="292929"/>
                </a:solidFill>
              </a:defRPr>
            </a:lvl1pPr>
          </a:lstStyle>
          <a:p>
            <a:r>
              <a:rPr lang="en-US" dirty="0" smtClean="0"/>
              <a:t>Position Title Here</a:t>
            </a:r>
          </a:p>
          <a:p>
            <a:r>
              <a:rPr lang="en-US" dirty="0" err="1" smtClean="0"/>
              <a:t>john@securitycompass.com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647-123-4567</a:t>
            </a:r>
            <a:endParaRPr lang="en-CA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1475656" y="4353948"/>
            <a:ext cx="6192688" cy="270030"/>
          </a:xfrm>
          <a:noFill/>
          <a:ln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400" b="0" i="0" spc="300" baseline="0">
                <a:solidFill>
                  <a:schemeClr val="tx2"/>
                </a:solidFill>
                <a:latin typeface="Open Sans Semibold"/>
                <a:cs typeface="Open Sans Semibold"/>
              </a:defRPr>
            </a:lvl1pPr>
          </a:lstStyle>
          <a:p>
            <a:r>
              <a:rPr lang="en-US" dirty="0" smtClean="0"/>
              <a:t>WWW.SECURITYCOMPASS.COM</a:t>
            </a:r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4355976" y="3435846"/>
            <a:ext cx="3024336" cy="792087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buNone/>
              <a:defRPr sz="1200" baseline="0">
                <a:solidFill>
                  <a:srgbClr val="292929"/>
                </a:solidFill>
              </a:defRPr>
            </a:lvl1pPr>
          </a:lstStyle>
          <a:p>
            <a:r>
              <a:rPr lang="en-US" dirty="0" smtClean="0"/>
              <a:t>Position Title Here</a:t>
            </a:r>
          </a:p>
          <a:p>
            <a:r>
              <a:rPr lang="en-US" dirty="0" err="1" smtClean="0"/>
              <a:t>john@securitycompass.com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647-123-4567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49043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D Elements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4716016" y="1257604"/>
            <a:ext cx="4427984" cy="378042"/>
          </a:xfrm>
          <a:prstGeom prst="rect">
            <a:avLst/>
          </a:prstGeom>
          <a:solidFill>
            <a:srgbClr val="EB4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16016" y="1257604"/>
            <a:ext cx="3744416" cy="378042"/>
          </a:xfrm>
        </p:spPr>
        <p:txBody>
          <a:bodyPr>
            <a:noAutofit/>
          </a:bodyPr>
          <a:lstStyle>
            <a:lvl1pPr algn="l">
              <a:defRPr sz="28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SD ELEMENTS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16016" y="1779662"/>
            <a:ext cx="3672408" cy="178219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gravida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ante, non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059583"/>
            <a:ext cx="4152650" cy="2821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435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- Waterfa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1026" name="Picture 2" descr="C:\Users\Vernon\Desktop\Security Compass\_resources\images\waterfall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620" y="-20538"/>
            <a:ext cx="6840760" cy="5130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4326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- Agi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2050" name="Picture 2" descr="C:\Users\Vernon\Desktop\Security Compass\_resources\images\agil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951" y="0"/>
            <a:ext cx="6896099" cy="5172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5999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- Continuou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3074" name="Picture 2" descr="C:\Users\Vernon\Desktop\Security Compass\_resources\images\continuous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-1085850"/>
            <a:ext cx="97536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72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3071600" y="3219822"/>
            <a:ext cx="3000801" cy="864096"/>
          </a:xfrm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FIRSTNAME LASTNAME</a:t>
            </a:r>
            <a:br>
              <a:rPr lang="en-US" dirty="0" smtClean="0"/>
            </a:br>
            <a:r>
              <a:rPr lang="en-US" dirty="0" smtClean="0"/>
              <a:t>Insert Title Here</a:t>
            </a:r>
            <a:endParaRPr lang="en-C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7544" y="1923678"/>
            <a:ext cx="8136904" cy="919163"/>
          </a:xfrm>
        </p:spPr>
        <p:txBody>
          <a:bodyPr>
            <a:normAutofit/>
          </a:bodyPr>
          <a:lstStyle>
            <a:lvl1pPr marL="0" indent="0" algn="ctr">
              <a:buNone/>
              <a:defRPr sz="4000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 smtClean="0"/>
              <a:t>INSERT DECK TITLE HERE</a:t>
            </a:r>
            <a:endParaRPr lang="en-CA" dirty="0"/>
          </a:p>
        </p:txBody>
      </p:sp>
      <p:pic>
        <p:nvPicPr>
          <p:cNvPr id="1027" name="Picture 3" descr="C:\Users\Vernon\Desktop\Security Compass\_resources\logos\Security Compass\png\securitycompass-logo-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033" y="1154533"/>
            <a:ext cx="2663111" cy="547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615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pic>
        <p:nvPicPr>
          <p:cNvPr id="1027" name="Picture 3" descr="C:\Users\Vernon\Desktop\Security Compass\_resources\logos\Security Compass\png\securitycompass-logo-whit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5333" y="1265003"/>
            <a:ext cx="2853334" cy="58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/>
          <p:cNvSpPr/>
          <p:nvPr userDrawn="1"/>
        </p:nvSpPr>
        <p:spPr>
          <a:xfrm>
            <a:off x="0" y="3003798"/>
            <a:ext cx="9144000" cy="2139702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00"/>
          </a:p>
        </p:txBody>
      </p:sp>
      <p:sp>
        <p:nvSpPr>
          <p:cNvPr id="10" name="Rectangle 9"/>
          <p:cNvSpPr/>
          <p:nvPr userDrawn="1"/>
        </p:nvSpPr>
        <p:spPr>
          <a:xfrm>
            <a:off x="0" y="0"/>
            <a:ext cx="9144000" cy="1059582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84818" y="3440929"/>
            <a:ext cx="2984376" cy="859013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JOHN DOE</a:t>
            </a:r>
            <a:br>
              <a:rPr lang="en-US" dirty="0" smtClean="0"/>
            </a:br>
            <a:r>
              <a:rPr lang="en-US" dirty="0" smtClean="0"/>
              <a:t>Insert Title Here</a:t>
            </a:r>
            <a:endParaRPr lang="en-CA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739551" y="3435846"/>
            <a:ext cx="3000801" cy="864096"/>
          </a:xfrm>
        </p:spPr>
        <p:txBody>
          <a:bodyPr>
            <a:normAutofit/>
          </a:bodyPr>
          <a:lstStyle>
            <a:lvl1pPr marL="0" indent="0" algn="r">
              <a:buNone/>
              <a:defRPr sz="20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JANE DOE</a:t>
            </a:r>
            <a:br>
              <a:rPr lang="en-US" dirty="0" smtClean="0"/>
            </a:br>
            <a:r>
              <a:rPr lang="en-US" dirty="0" smtClean="0"/>
              <a:t>Insert Title Here</a:t>
            </a:r>
            <a:endParaRPr lang="en-CA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1851670"/>
            <a:ext cx="9143999" cy="764077"/>
          </a:xfrm>
        </p:spPr>
        <p:txBody>
          <a:bodyPr>
            <a:noAutofit/>
          </a:bodyPr>
          <a:lstStyle>
            <a:lvl1pPr marL="0" indent="0" algn="ctr">
              <a:buNone/>
              <a:defRPr sz="4300" spc="3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CA" dirty="0" smtClean="0"/>
              <a:t>TRAINING &amp; ADVISORY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4187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1547664" y="1275606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7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1547664" y="3752682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Question &amp; Answer</a:t>
            </a:r>
            <a:endParaRPr lang="en-US" dirty="0"/>
          </a:p>
        </p:txBody>
      </p:sp>
      <p:sp>
        <p:nvSpPr>
          <p:cNvPr id="18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1547664" y="3133413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19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1547664" y="4371950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Socializing &amp; Networking</a:t>
            </a:r>
            <a:endParaRPr lang="en-US" dirty="0"/>
          </a:p>
        </p:txBody>
      </p:sp>
      <p:sp>
        <p:nvSpPr>
          <p:cNvPr id="20" name="Text Placehold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1547664" y="2514144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Lunch Time</a:t>
            </a:r>
            <a:endParaRPr lang="en-US" dirty="0"/>
          </a:p>
        </p:txBody>
      </p:sp>
      <p:sp>
        <p:nvSpPr>
          <p:cNvPr id="21" name="Text Placehold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1547664" y="1894875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Overview &amp; Goals</a:t>
            </a:r>
            <a:endParaRPr lang="en-US" dirty="0"/>
          </a:p>
        </p:txBody>
      </p:sp>
      <p:sp>
        <p:nvSpPr>
          <p:cNvPr id="22" name="Text Placehold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683568" y="411510"/>
            <a:ext cx="4680520" cy="504056"/>
          </a:xfrm>
        </p:spPr>
        <p:txBody>
          <a:bodyPr>
            <a:noAutofit/>
          </a:bodyPr>
          <a:lstStyle>
            <a:lvl1pPr marL="0" indent="0" algn="ctr">
              <a:buNone/>
              <a:defRPr sz="2800" b="0" i="0" baseline="0">
                <a:solidFill>
                  <a:schemeClr val="bg1">
                    <a:lumMod val="50000"/>
                  </a:schemeClr>
                </a:solidFill>
                <a:latin typeface="Open Sans Bold"/>
                <a:cs typeface="Open Sans Bold"/>
              </a:defRPr>
            </a:lvl1pPr>
          </a:lstStyle>
          <a:p>
            <a:pPr lvl="0"/>
            <a:r>
              <a:rPr lang="en-US" dirty="0" smtClean="0"/>
              <a:t>Agenda</a:t>
            </a:r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2483888" y="987574"/>
            <a:ext cx="1080000" cy="0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securitycompass-icon-outline.png"/>
          <p:cNvPicPr>
            <a:picLocks noChangeAspect="1"/>
          </p:cNvPicPr>
          <p:nvPr userDrawn="1"/>
        </p:nvPicPr>
        <p:blipFill>
          <a:blip r:embed="rId2">
            <a:alphaModFix amt="7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0945">
            <a:off x="4041594" y="-4662143"/>
            <a:ext cx="8854310" cy="14211011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>
            <a:off x="1331640" y="1275606"/>
            <a:ext cx="0" cy="3456384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611560" y="1203598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11560" y="1822867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611560" y="2442136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11560" y="3061405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1560" y="3680674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611560" y="4299942"/>
            <a:ext cx="538810" cy="540000"/>
          </a:xfrm>
          <a:blipFill rotWithShape="1">
            <a:blip r:embed="rId4"/>
            <a:stretch>
              <a:fillRect/>
            </a:stretch>
          </a:blipFill>
        </p:spPr>
        <p:txBody>
          <a:bodyPr anchor="ctr" anchorCtr="1">
            <a:normAutofit/>
          </a:bodyPr>
          <a:lstStyle>
            <a:lvl1pPr marL="0" indent="0"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46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0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1979712" y="1275606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7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1979712" y="3752682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Question &amp; Answer</a:t>
            </a:r>
            <a:endParaRPr lang="en-US" dirty="0"/>
          </a:p>
        </p:txBody>
      </p:sp>
      <p:sp>
        <p:nvSpPr>
          <p:cNvPr id="18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1979712" y="3133413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Presentation</a:t>
            </a:r>
            <a:endParaRPr lang="en-US" dirty="0"/>
          </a:p>
        </p:txBody>
      </p:sp>
      <p:sp>
        <p:nvSpPr>
          <p:cNvPr id="19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1979712" y="4371950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Socializing &amp; Networking</a:t>
            </a:r>
            <a:endParaRPr lang="en-US" dirty="0"/>
          </a:p>
        </p:txBody>
      </p:sp>
      <p:sp>
        <p:nvSpPr>
          <p:cNvPr id="20" name="Text Placehold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1979712" y="2514144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Lunch Time</a:t>
            </a:r>
            <a:endParaRPr lang="en-US" dirty="0"/>
          </a:p>
        </p:txBody>
      </p:sp>
      <p:sp>
        <p:nvSpPr>
          <p:cNvPr id="21" name="Text Placehold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1979712" y="1894875"/>
            <a:ext cx="4032845" cy="504056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rgbClr val="A6A6A6"/>
                </a:solidFill>
              </a:defRPr>
            </a:lvl1pPr>
          </a:lstStyle>
          <a:p>
            <a:pPr lvl="0"/>
            <a:r>
              <a:rPr lang="en-US" dirty="0" smtClean="0"/>
              <a:t>Overview &amp; Goals</a:t>
            </a:r>
            <a:endParaRPr lang="en-US" dirty="0"/>
          </a:p>
        </p:txBody>
      </p:sp>
      <p:sp>
        <p:nvSpPr>
          <p:cNvPr id="22" name="Text Placehold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683568" y="411510"/>
            <a:ext cx="4680520" cy="504056"/>
          </a:xfrm>
        </p:spPr>
        <p:txBody>
          <a:bodyPr>
            <a:noAutofit/>
          </a:bodyPr>
          <a:lstStyle>
            <a:lvl1pPr marL="0" indent="0" algn="ctr">
              <a:buNone/>
              <a:defRPr sz="2800" b="0" i="0" baseline="0">
                <a:solidFill>
                  <a:schemeClr val="bg1">
                    <a:lumMod val="50000"/>
                  </a:schemeClr>
                </a:solidFill>
                <a:latin typeface="Open Sans Bold"/>
                <a:cs typeface="Open Sans Bold"/>
              </a:defRPr>
            </a:lvl1pPr>
          </a:lstStyle>
          <a:p>
            <a:pPr lvl="0"/>
            <a:r>
              <a:rPr lang="en-US" dirty="0" smtClean="0"/>
              <a:t>Agenda</a:t>
            </a:r>
            <a:endParaRPr lang="en-US" dirty="0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2483888" y="987574"/>
            <a:ext cx="1080000" cy="0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securitycompass-icon-outline.png"/>
          <p:cNvPicPr>
            <a:picLocks noChangeAspect="1"/>
          </p:cNvPicPr>
          <p:nvPr userDrawn="1"/>
        </p:nvPicPr>
        <p:blipFill>
          <a:blip r:embed="rId2">
            <a:alphaModFix amt="8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0945">
            <a:off x="4041594" y="-4662143"/>
            <a:ext cx="8854310" cy="14211011"/>
          </a:xfrm>
          <a:prstGeom prst="rect">
            <a:avLst/>
          </a:prstGeom>
        </p:spPr>
      </p:pic>
      <p:sp>
        <p:nvSpPr>
          <p:cNvPr id="30" name="Text Placeholder 24"/>
          <p:cNvSpPr>
            <a:spLocks noGrp="1"/>
          </p:cNvSpPr>
          <p:nvPr>
            <p:ph type="body" sz="quarter" idx="26" hasCustomPrompt="1"/>
          </p:nvPr>
        </p:nvSpPr>
        <p:spPr>
          <a:xfrm>
            <a:off x="323528" y="1275606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US" dirty="0" smtClean="0"/>
              <a:t>9:00 AM</a:t>
            </a:r>
            <a:endParaRPr lang="en-US" dirty="0"/>
          </a:p>
        </p:txBody>
      </p:sp>
      <p:sp>
        <p:nvSpPr>
          <p:cNvPr id="31" name="Text Placeholder 24"/>
          <p:cNvSpPr>
            <a:spLocks noGrp="1"/>
          </p:cNvSpPr>
          <p:nvPr>
            <p:ph type="body" sz="quarter" idx="27" hasCustomPrompt="1"/>
          </p:nvPr>
        </p:nvSpPr>
        <p:spPr>
          <a:xfrm>
            <a:off x="323528" y="3752682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EB481C"/>
                </a:solidFill>
              </a:defRPr>
            </a:lvl1pPr>
          </a:lstStyle>
          <a:p>
            <a:pPr lvl="0"/>
            <a:r>
              <a:rPr lang="en-US" dirty="0" smtClean="0"/>
              <a:t>2:00 PM</a:t>
            </a:r>
            <a:endParaRPr lang="en-US" dirty="0"/>
          </a:p>
        </p:txBody>
      </p:sp>
      <p:sp>
        <p:nvSpPr>
          <p:cNvPr id="32" name="Text Placeholder 24"/>
          <p:cNvSpPr>
            <a:spLocks noGrp="1"/>
          </p:cNvSpPr>
          <p:nvPr>
            <p:ph type="body" sz="quarter" idx="28" hasCustomPrompt="1"/>
          </p:nvPr>
        </p:nvSpPr>
        <p:spPr>
          <a:xfrm>
            <a:off x="323528" y="3133413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EB481C"/>
                </a:solidFill>
              </a:defRPr>
            </a:lvl1pPr>
          </a:lstStyle>
          <a:p>
            <a:pPr lvl="0"/>
            <a:r>
              <a:rPr lang="en-US" dirty="0" smtClean="0"/>
              <a:t>1:00 PM</a:t>
            </a:r>
            <a:endParaRPr lang="en-US" dirty="0"/>
          </a:p>
        </p:txBody>
      </p:sp>
      <p:sp>
        <p:nvSpPr>
          <p:cNvPr id="33" name="Text Placeholder 24"/>
          <p:cNvSpPr>
            <a:spLocks noGrp="1"/>
          </p:cNvSpPr>
          <p:nvPr>
            <p:ph type="body" sz="quarter" idx="29" hasCustomPrompt="1"/>
          </p:nvPr>
        </p:nvSpPr>
        <p:spPr>
          <a:xfrm>
            <a:off x="323528" y="4371950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EB481C"/>
                </a:solidFill>
              </a:defRPr>
            </a:lvl1pPr>
          </a:lstStyle>
          <a:p>
            <a:pPr lvl="0"/>
            <a:r>
              <a:rPr lang="en-US" dirty="0" smtClean="0"/>
              <a:t>3:00 PM</a:t>
            </a:r>
            <a:endParaRPr lang="en-US" dirty="0"/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30" hasCustomPrompt="1"/>
          </p:nvPr>
        </p:nvSpPr>
        <p:spPr>
          <a:xfrm>
            <a:off x="323528" y="2514144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US" dirty="0" smtClean="0"/>
              <a:t>12:00 PM</a:t>
            </a:r>
            <a:endParaRPr lang="en-US" dirty="0"/>
          </a:p>
        </p:txBody>
      </p:sp>
      <p:sp>
        <p:nvSpPr>
          <p:cNvPr id="35" name="Text Placeholder 24"/>
          <p:cNvSpPr>
            <a:spLocks noGrp="1"/>
          </p:cNvSpPr>
          <p:nvPr>
            <p:ph type="body" sz="quarter" idx="31" hasCustomPrompt="1"/>
          </p:nvPr>
        </p:nvSpPr>
        <p:spPr>
          <a:xfrm>
            <a:off x="323528" y="1894875"/>
            <a:ext cx="1296144" cy="504056"/>
          </a:xfrm>
        </p:spPr>
        <p:txBody>
          <a:bodyPr>
            <a:normAutofit/>
          </a:bodyPr>
          <a:lstStyle>
            <a:lvl1pPr marL="0" indent="0">
              <a:buNone/>
              <a:defRPr sz="1800" b="1" baseline="0">
                <a:solidFill>
                  <a:srgbClr val="FF0000"/>
                </a:solidFill>
              </a:defRPr>
            </a:lvl1pPr>
          </a:lstStyle>
          <a:p>
            <a:pPr lvl="0"/>
            <a:r>
              <a:rPr lang="en-US" dirty="0" smtClean="0"/>
              <a:t>10:00 AM</a:t>
            </a:r>
            <a:endParaRPr lang="en-US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1763688" y="1275606"/>
            <a:ext cx="0" cy="3456384"/>
          </a:xfrm>
          <a:prstGeom prst="line">
            <a:avLst/>
          </a:prstGeom>
          <a:ln w="12700" cmpd="sng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01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Pan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03848" y="1239013"/>
            <a:ext cx="6120680" cy="612657"/>
          </a:xfrm>
          <a:solidFill>
            <a:srgbClr val="D64122"/>
          </a:solidFill>
        </p:spPr>
        <p:txBody>
          <a:bodyPr>
            <a:noAutofit/>
          </a:bodyPr>
          <a:lstStyle>
            <a:lvl1pPr algn="l">
              <a:defRPr sz="32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SECURITY COMPASS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03848" y="1977684"/>
            <a:ext cx="5256584" cy="178219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gravida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ante, non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 </a:t>
            </a:r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nibh</a:t>
            </a:r>
            <a:r>
              <a:rPr lang="en-US" dirty="0" smtClean="0"/>
              <a:t> et ligula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ac mi.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203848" y="843558"/>
            <a:ext cx="5256584" cy="398580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smtClean="0"/>
              <a:t> ABOUT</a:t>
            </a:r>
            <a:endParaRPr lang="en-CA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060121"/>
            <a:ext cx="1656184" cy="270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28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anel - paragrap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11510"/>
            <a:ext cx="5652120" cy="648072"/>
          </a:xfrm>
          <a:prstGeom prst="rect">
            <a:avLst/>
          </a:prstGeom>
          <a:solidFill>
            <a:srgbClr val="D641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411510"/>
            <a:ext cx="8229600" cy="637580"/>
          </a:xfrm>
        </p:spPr>
        <p:txBody>
          <a:bodyPr>
            <a:normAutofit/>
          </a:bodyPr>
          <a:lstStyle>
            <a:lvl1pPr algn="l">
              <a:defRPr sz="36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PARAGRAPH SLIDE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67594"/>
            <a:ext cx="8229600" cy="2235696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rgbClr val="646464"/>
                </a:solidFill>
              </a:defRPr>
            </a:lvl1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gravida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ante, non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. </a:t>
            </a:r>
            <a:r>
              <a:rPr lang="en-US" dirty="0" err="1" smtClean="0"/>
              <a:t>Phasellus</a:t>
            </a:r>
            <a:r>
              <a:rPr lang="en-US" dirty="0" smtClean="0"/>
              <a:t>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nibh</a:t>
            </a:r>
            <a:r>
              <a:rPr lang="en-US" dirty="0" smtClean="0"/>
              <a:t> et ligula </a:t>
            </a:r>
            <a:r>
              <a:rPr lang="en-US" dirty="0" err="1" smtClean="0"/>
              <a:t>euismod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 </a:t>
            </a:r>
            <a:r>
              <a:rPr lang="en-US" dirty="0" err="1" smtClean="0"/>
              <a:t>imperdiet</a:t>
            </a:r>
            <a:r>
              <a:rPr lang="en-US" dirty="0" smtClean="0"/>
              <a:t> ac mi. </a:t>
            </a:r>
            <a:r>
              <a:rPr lang="en-US" dirty="0" err="1" smtClean="0"/>
              <a:t>Aliquam</a:t>
            </a:r>
            <a:r>
              <a:rPr lang="en-US" dirty="0" smtClean="0"/>
              <a:t> a </a:t>
            </a:r>
            <a:r>
              <a:rPr lang="en-US" dirty="0" err="1" smtClean="0"/>
              <a:t>ultricies</a:t>
            </a:r>
            <a:r>
              <a:rPr lang="en-US" dirty="0" smtClean="0"/>
              <a:t> lacus,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ultricies</a:t>
            </a:r>
            <a:r>
              <a:rPr lang="en-US" dirty="0" smtClean="0"/>
              <a:t> dui. </a:t>
            </a:r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quam, </a:t>
            </a:r>
            <a:r>
              <a:rPr lang="en-US" dirty="0" err="1" smtClean="0"/>
              <a:t>fermentum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,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. </a:t>
            </a:r>
            <a:r>
              <a:rPr lang="en-US" dirty="0" err="1" smtClean="0"/>
              <a:t>Donec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at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vitae </a:t>
            </a:r>
            <a:r>
              <a:rPr lang="en-US" dirty="0" err="1" smtClean="0"/>
              <a:t>quis</a:t>
            </a:r>
            <a:r>
              <a:rPr lang="en-US" dirty="0" smtClean="0"/>
              <a:t> diam. </a:t>
            </a:r>
            <a:r>
              <a:rPr lang="en-US" dirty="0" err="1" smtClean="0"/>
              <a:t>Aenean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dui </a:t>
            </a:r>
            <a:r>
              <a:rPr lang="en-US" dirty="0" err="1" smtClean="0"/>
              <a:t>vestibulum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 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543300"/>
            <a:ext cx="9144000" cy="1188690"/>
          </a:xfrm>
          <a:solidFill>
            <a:srgbClr val="999999"/>
          </a:solidFill>
        </p:spPr>
        <p:txBody>
          <a:bodyPr lIns="720000" rIns="720000"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LOREM IPSUM DOLOR SIT AMET, CONSECTETUR ADIPISCING ELIT. NULLA CONSECTETUR PHARETRA METUS, EU SOLLICITUDIN ENIM.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5912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anel -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11510"/>
            <a:ext cx="5652120" cy="648072"/>
          </a:xfrm>
          <a:prstGeom prst="rect">
            <a:avLst/>
          </a:prstGeom>
          <a:solidFill>
            <a:srgbClr val="EB4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411510"/>
            <a:ext cx="8229600" cy="637580"/>
          </a:xfrm>
        </p:spPr>
        <p:txBody>
          <a:bodyPr>
            <a:normAutofit/>
          </a:bodyPr>
          <a:lstStyle>
            <a:lvl1pPr algn="l">
              <a:defRPr sz="3600" spc="30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BULLET SLIDE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67544" y="1059582"/>
            <a:ext cx="8229600" cy="3564396"/>
          </a:xfrm>
        </p:spPr>
        <p:txBody>
          <a:bodyPr>
            <a:noAutofit/>
          </a:bodyPr>
          <a:lstStyle>
            <a:lvl1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 sz="1400">
                <a:solidFill>
                  <a:srgbClr val="646464"/>
                </a:solidFill>
              </a:defRPr>
            </a:lvl1pPr>
            <a:lvl2pPr>
              <a:lnSpc>
                <a:spcPct val="200000"/>
              </a:lnSpc>
              <a:defRPr lang="en-CA" sz="1400" b="0" i="0" smtClean="0">
                <a:effectLst/>
              </a:defRPr>
            </a:lvl2pPr>
          </a:lstStyle>
          <a:p>
            <a:pPr lvl="0"/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endParaRPr lang="en-US" dirty="0" smtClean="0"/>
          </a:p>
          <a:p>
            <a:pPr lvl="0"/>
            <a:r>
              <a:rPr lang="en-US" dirty="0" err="1" smtClean="0"/>
              <a:t>Nulla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pharetra</a:t>
            </a:r>
            <a:r>
              <a:rPr lang="en-US" dirty="0" smtClean="0"/>
              <a:t> </a:t>
            </a:r>
            <a:r>
              <a:rPr lang="en-US" dirty="0" err="1" smtClean="0"/>
              <a:t>metus</a:t>
            </a:r>
            <a:r>
              <a:rPr lang="en-US" dirty="0" smtClean="0"/>
              <a:t>, </a:t>
            </a:r>
            <a:r>
              <a:rPr lang="en-US" dirty="0" err="1" smtClean="0"/>
              <a:t>eu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enim</a:t>
            </a:r>
            <a:r>
              <a:rPr lang="en-US" dirty="0" smtClean="0"/>
              <a:t> </a:t>
            </a:r>
            <a:r>
              <a:rPr lang="en-US" dirty="0" err="1" smtClean="0"/>
              <a:t>accumsan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endParaRPr lang="en-US" dirty="0" smtClean="0"/>
          </a:p>
          <a:p>
            <a:pPr lvl="0"/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gravida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ante, non </a:t>
            </a:r>
            <a:r>
              <a:rPr lang="en-US" dirty="0" err="1" smtClean="0"/>
              <a:t>laoreet</a:t>
            </a:r>
            <a:r>
              <a:rPr lang="en-US" dirty="0" smtClean="0"/>
              <a:t>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endParaRPr lang="en-US" dirty="0" smtClean="0"/>
          </a:p>
          <a:p>
            <a:pPr lvl="0"/>
            <a:r>
              <a:rPr lang="en-US" dirty="0" err="1" smtClean="0"/>
              <a:t>Aliquam</a:t>
            </a:r>
            <a:r>
              <a:rPr lang="en-US" dirty="0" smtClean="0"/>
              <a:t> a </a:t>
            </a:r>
            <a:r>
              <a:rPr lang="en-US" dirty="0" err="1" smtClean="0"/>
              <a:t>ultricies</a:t>
            </a:r>
            <a:r>
              <a:rPr lang="en-US" dirty="0" smtClean="0"/>
              <a:t> lacus,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ultricies</a:t>
            </a:r>
            <a:r>
              <a:rPr lang="en-US" dirty="0" smtClean="0"/>
              <a:t> dui</a:t>
            </a:r>
          </a:p>
          <a:p>
            <a:pPr lvl="1"/>
            <a:r>
              <a:rPr lang="en-US" dirty="0" err="1" smtClean="0"/>
              <a:t>Donec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quam, </a:t>
            </a:r>
            <a:r>
              <a:rPr lang="en-US" dirty="0" err="1" smtClean="0"/>
              <a:t>fermentum</a:t>
            </a:r>
            <a:r>
              <a:rPr lang="en-US" dirty="0" smtClean="0"/>
              <a:t> </a:t>
            </a:r>
            <a:r>
              <a:rPr lang="en-US" dirty="0" err="1" smtClean="0"/>
              <a:t>nec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</a:t>
            </a:r>
            <a:r>
              <a:rPr lang="en-US" dirty="0" err="1" smtClean="0"/>
              <a:t>eu</a:t>
            </a:r>
            <a:r>
              <a:rPr lang="en-US" dirty="0" smtClean="0"/>
              <a:t>, </a:t>
            </a:r>
            <a:r>
              <a:rPr lang="en-US" dirty="0" err="1" smtClean="0"/>
              <a:t>accumsan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Donec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at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suscipit</a:t>
            </a:r>
            <a:r>
              <a:rPr lang="en-US" dirty="0" smtClean="0"/>
              <a:t> vitae </a:t>
            </a:r>
            <a:r>
              <a:rPr lang="en-US" dirty="0" err="1" smtClean="0"/>
              <a:t>quis</a:t>
            </a:r>
            <a:r>
              <a:rPr lang="en-US" dirty="0" smtClean="0"/>
              <a:t> </a:t>
            </a:r>
            <a:r>
              <a:rPr lang="en-US" dirty="0" err="1" smtClean="0"/>
              <a:t>diam</a:t>
            </a:r>
            <a:endParaRPr lang="en-US" dirty="0" smtClean="0"/>
          </a:p>
          <a:p>
            <a:pPr lvl="0"/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rhoncus</a:t>
            </a:r>
            <a:r>
              <a:rPr lang="en-US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007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theme" Target="../theme/theme1.xml"/><Relationship Id="rId27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7"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4A5F9-E3F8-4337-BA47-A788E56C45E8}" type="datetimeFigureOut">
              <a:rPr lang="en-CA" smtClean="0"/>
              <a:t>16-11-03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835C2-F3AE-4EC9-AEFC-67776ED8115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649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7" r:id="rId2"/>
    <p:sldLayoutId id="2147483649" r:id="rId3"/>
    <p:sldLayoutId id="2147483673" r:id="rId4"/>
    <p:sldLayoutId id="2147483683" r:id="rId5"/>
    <p:sldLayoutId id="2147483684" r:id="rId6"/>
    <p:sldLayoutId id="2147483650" r:id="rId7"/>
    <p:sldLayoutId id="2147483662" r:id="rId8"/>
    <p:sldLayoutId id="2147483660" r:id="rId9"/>
    <p:sldLayoutId id="2147483670" r:id="rId10"/>
    <p:sldLayoutId id="2147483671" r:id="rId11"/>
    <p:sldLayoutId id="2147483668" r:id="rId12"/>
    <p:sldLayoutId id="2147483669" r:id="rId13"/>
    <p:sldLayoutId id="2147483672" r:id="rId14"/>
    <p:sldLayoutId id="2147483678" r:id="rId15"/>
    <p:sldLayoutId id="2147483679" r:id="rId16"/>
    <p:sldLayoutId id="2147483664" r:id="rId17"/>
    <p:sldLayoutId id="2147483665" r:id="rId18"/>
    <p:sldLayoutId id="2147483666" r:id="rId19"/>
    <p:sldLayoutId id="2147483667" r:id="rId20"/>
    <p:sldLayoutId id="2147483661" r:id="rId21"/>
    <p:sldLayoutId id="2147483663" r:id="rId22"/>
    <p:sldLayoutId id="2147483676" r:id="rId23"/>
    <p:sldLayoutId id="2147483674" r:id="rId24"/>
    <p:sldLayoutId id="2147483675" r:id="rId25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httpwg.org/specs/rfc7540.html%23security" TargetMode="External"/><Relationship Id="rId3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docs.google.com/document/d/1K0NykTXBbbbTlv60t5MyJvXjqKGsCVNYHyLEXIxYMv0/edi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image" Target="../media/image2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9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2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6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 look at HTTP/2 DDoS Attacks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67544" y="2787773"/>
            <a:ext cx="8136904" cy="576065"/>
          </a:xfrm>
        </p:spPr>
        <p:txBody>
          <a:bodyPr>
            <a:normAutofit/>
          </a:bodyPr>
          <a:lstStyle/>
          <a:p>
            <a:r>
              <a:rPr lang="en-US" sz="2200" dirty="0"/>
              <a:t>Clogging the Future’s Series of Tubes</a:t>
            </a:r>
          </a:p>
        </p:txBody>
      </p:sp>
    </p:spTree>
    <p:extLst>
      <p:ext uri="{BB962C8B-B14F-4D97-AF65-F5344CB8AC3E}">
        <p14:creationId xmlns:p14="http://schemas.microsoft.com/office/powerpoint/2010/main" val="1786278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sz="8000" b="1" dirty="0" smtClean="0"/>
              <a:t>= </a:t>
            </a:r>
            <a:r>
              <a:rPr lang="en-US" sz="8000" b="1" dirty="0" smtClean="0"/>
              <a:t>HTTP/2</a:t>
            </a:r>
            <a:endParaRPr lang="en-US" sz="8000" b="1" dirty="0"/>
          </a:p>
        </p:txBody>
      </p:sp>
      <p:sp>
        <p:nvSpPr>
          <p:cNvPr id="3" name="Heart 2"/>
          <p:cNvSpPr/>
          <p:nvPr/>
        </p:nvSpPr>
        <p:spPr>
          <a:xfrm>
            <a:off x="179512" y="411510"/>
            <a:ext cx="4464496" cy="4176464"/>
          </a:xfrm>
          <a:prstGeom prst="hear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TCP + HTTP/1.1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25090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HTTP/2 Sec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Suggestions throughout the entire RFC</a:t>
            </a:r>
          </a:p>
          <a:p>
            <a:pPr lvl="1"/>
            <a:r>
              <a:rPr lang="en-US" sz="1400" dirty="0">
                <a:hlinkClick r:id="rId2"/>
              </a:rPr>
              <a:t>http://httpwg.org/specs/rfc7540.html#security</a:t>
            </a:r>
            <a:endParaRPr lang="en-US" sz="1400" dirty="0"/>
          </a:p>
          <a:p>
            <a:r>
              <a:rPr lang="en-US" dirty="0" smtClean="0"/>
              <a:t>Research by </a:t>
            </a:r>
            <a:r>
              <a:rPr lang="en-US" dirty="0" err="1" smtClean="0"/>
              <a:t>Imperva</a:t>
            </a:r>
            <a:endParaRPr lang="en-US" dirty="0" smtClean="0"/>
          </a:p>
          <a:p>
            <a:pPr lvl="1"/>
            <a:r>
              <a:rPr lang="en-US" sz="1400" dirty="0" smtClean="0"/>
              <a:t>Stream Multiplexing</a:t>
            </a:r>
          </a:p>
          <a:p>
            <a:pPr lvl="1"/>
            <a:r>
              <a:rPr lang="en-US" sz="1400" dirty="0" smtClean="0"/>
              <a:t>Slow Read</a:t>
            </a:r>
          </a:p>
          <a:p>
            <a:pPr lvl="1"/>
            <a:r>
              <a:rPr lang="en-US" sz="1400" dirty="0" smtClean="0"/>
              <a:t>Dependency Loop</a:t>
            </a:r>
          </a:p>
          <a:p>
            <a:pPr lvl="1"/>
            <a:r>
              <a:rPr lang="en-US" sz="1400" dirty="0" smtClean="0"/>
              <a:t>HPACK Bomb</a:t>
            </a:r>
            <a:endParaRPr lang="en-US" sz="1400" dirty="0"/>
          </a:p>
          <a:p>
            <a:endParaRPr lang="en-US" dirty="0" smtClean="0"/>
          </a:p>
        </p:txBody>
      </p:sp>
      <p:pic>
        <p:nvPicPr>
          <p:cNvPr id="5" name="Picture Placeholder 4" descr="Screen Shot 2016-10-30 at 11.11.10 PM.png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53" b="-1653"/>
          <a:stretch>
            <a:fillRect/>
          </a:stretch>
        </p:blipFill>
        <p:spPr>
          <a:xfrm>
            <a:off x="107951" y="627534"/>
            <a:ext cx="2951163" cy="3888432"/>
          </a:xfrm>
        </p:spPr>
      </p:pic>
    </p:spTree>
    <p:extLst>
      <p:ext uri="{BB962C8B-B14F-4D97-AF65-F5344CB8AC3E}">
        <p14:creationId xmlns:p14="http://schemas.microsoft.com/office/powerpoint/2010/main" val="1518971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Getting More Than You Asked For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386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Server Push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Allows the server to Push all of the resources it thinks the browser will need</a:t>
            </a:r>
          </a:p>
          <a:p>
            <a:pPr lvl="1"/>
            <a:r>
              <a:rPr lang="en-US" dirty="0" smtClean="0"/>
              <a:t>JS, CSS, Images, or even HTML, pre-loading other pages</a:t>
            </a:r>
          </a:p>
          <a:p>
            <a:r>
              <a:rPr lang="en-US" dirty="0" smtClean="0"/>
              <a:t>Clients still have control over how much is pushed (flow control)</a:t>
            </a:r>
          </a:p>
          <a:p>
            <a:r>
              <a:rPr lang="en-US" dirty="0" smtClean="0"/>
              <a:t>Google’s Rule of Thumb for HTTP/2 Push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https://docs.google.com/document/d/1K0NykTXBbbbTlv60t5MyJvXjqKGsCVNYHyLEXIxYMv0/edit</a:t>
            </a:r>
            <a:r>
              <a:rPr lang="en-US" dirty="0" smtClean="0">
                <a:hlinkClick r:id="rId2"/>
              </a:rPr>
              <a:t>#</a:t>
            </a:r>
            <a:r>
              <a:rPr lang="en-US" dirty="0" smtClean="0"/>
              <a:t> </a:t>
            </a:r>
          </a:p>
          <a:p>
            <a:r>
              <a:rPr lang="en-US" dirty="0" smtClean="0"/>
              <a:t>Let’s see it in action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006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 Push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sz="1200" dirty="0"/>
              <a:t>For our test </a:t>
            </a:r>
            <a:r>
              <a:rPr lang="en-US" sz="1200" dirty="0" smtClean="0"/>
              <a:t>“ideal” </a:t>
            </a:r>
            <a:r>
              <a:rPr lang="en-US" sz="1200" dirty="0"/>
              <a:t>site, a basic configuration sends back </a:t>
            </a:r>
            <a:r>
              <a:rPr lang="en-US" sz="1200" dirty="0" smtClean="0"/>
              <a:t>26 </a:t>
            </a:r>
            <a:r>
              <a:rPr lang="en-US" sz="1200" dirty="0"/>
              <a:t>times amount of </a:t>
            </a:r>
            <a:r>
              <a:rPr lang="en-US" sz="1200" dirty="0" smtClean="0"/>
              <a:t>data </a:t>
            </a:r>
            <a:r>
              <a:rPr lang="en-US" sz="1200" dirty="0"/>
              <a:t>returned without Server </a:t>
            </a:r>
            <a:r>
              <a:rPr lang="en-US" sz="1200" dirty="0" smtClean="0"/>
              <a:t>Push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In the worst case, our test site returned 149 times the data returned without Server Push (close to 7mb)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/>
              <a:t>More </a:t>
            </a:r>
            <a:r>
              <a:rPr lang="en-US" sz="1200" dirty="0"/>
              <a:t>complex caching scheme is required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Server Push logic needs to be implemented at the application layer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Server Push needs to be tied into DDoS mitigation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/>
              <a:t>This type of imbalance looks familiar</a:t>
            </a:r>
            <a:r>
              <a:rPr lang="is-IS" sz="1200" dirty="0"/>
              <a:t>…..</a:t>
            </a:r>
            <a:endParaRPr lang="en-US" sz="1200" dirty="0"/>
          </a:p>
        </p:txBody>
      </p:sp>
      <p:pic>
        <p:nvPicPr>
          <p:cNvPr id="7" name="Saruman_pus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55976" y="1131590"/>
            <a:ext cx="4788024" cy="269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7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HTTP2 Amplification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CA" dirty="0"/>
              <a:t>Amplification factor of ~68:1 for a minimally configured Apache </a:t>
            </a:r>
            <a:r>
              <a:rPr lang="en-CA" dirty="0" err="1"/>
              <a:t>httpd</a:t>
            </a:r>
            <a:r>
              <a:rPr lang="en-CA" dirty="0"/>
              <a:t> server</a:t>
            </a:r>
          </a:p>
          <a:p>
            <a:pPr>
              <a:buFont typeface="Arial"/>
              <a:buChar char="•"/>
            </a:pPr>
            <a:r>
              <a:rPr lang="en-CA" dirty="0"/>
              <a:t>DNS was typically 70:1</a:t>
            </a:r>
          </a:p>
          <a:p>
            <a:pPr>
              <a:buFont typeface="Arial"/>
              <a:buChar char="•"/>
            </a:pPr>
            <a:r>
              <a:rPr lang="en-CA" dirty="0"/>
              <a:t>But this is TCP so no reflection</a:t>
            </a:r>
          </a:p>
          <a:p>
            <a:pPr>
              <a:buFont typeface="Arial"/>
              <a:buChar char="•"/>
            </a:pPr>
            <a:r>
              <a:rPr lang="en-CA" dirty="0"/>
              <a:t>So What can you do with this then?</a:t>
            </a:r>
            <a:endParaRPr lang="is-IS" dirty="0"/>
          </a:p>
          <a:p>
            <a:pPr marL="1028700" lvl="1">
              <a:buFont typeface="Arial"/>
              <a:buChar char="•"/>
            </a:pPr>
            <a:r>
              <a:rPr lang="en-CA" dirty="0"/>
              <a:t>Flood egress pipe</a:t>
            </a:r>
          </a:p>
          <a:p>
            <a:pPr marL="1028700" lvl="1">
              <a:buFont typeface="Arial"/>
              <a:buChar char="•"/>
            </a:pPr>
            <a:r>
              <a:rPr lang="en-CA" dirty="0"/>
              <a:t>Flood a DC</a:t>
            </a:r>
          </a:p>
          <a:p>
            <a:endParaRPr lang="en-US" dirty="0"/>
          </a:p>
        </p:txBody>
      </p:sp>
      <p:pic>
        <p:nvPicPr>
          <p:cNvPr id="4" name="Picture 3" descr="Screen Shot 2016-11-04 at 2.55.5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2866467"/>
            <a:ext cx="5364088" cy="227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83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2400" dirty="0"/>
              <a:t>HTTP2 Amplification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CA" dirty="0"/>
              <a:t>Amplification </a:t>
            </a:r>
            <a:r>
              <a:rPr lang="en-CA" dirty="0" smtClean="0"/>
              <a:t>factor </a:t>
            </a:r>
            <a:r>
              <a:rPr lang="en-CA" dirty="0"/>
              <a:t>of </a:t>
            </a:r>
            <a:r>
              <a:rPr lang="en-CA" dirty="0" smtClean="0"/>
              <a:t>~68:</a:t>
            </a:r>
            <a:r>
              <a:rPr lang="en-CA" dirty="0"/>
              <a:t>1 for a minimally configured Apache </a:t>
            </a:r>
            <a:r>
              <a:rPr lang="en-CA" dirty="0" err="1"/>
              <a:t>httpd</a:t>
            </a:r>
            <a:r>
              <a:rPr lang="en-CA" dirty="0"/>
              <a:t> server</a:t>
            </a:r>
          </a:p>
          <a:p>
            <a:pPr marL="285750" indent="-285750">
              <a:buFont typeface="Arial"/>
              <a:buChar char="•"/>
            </a:pPr>
            <a:r>
              <a:rPr lang="en-CA" dirty="0"/>
              <a:t>DNS was </a:t>
            </a:r>
            <a:r>
              <a:rPr lang="en-CA" dirty="0" smtClean="0"/>
              <a:t>typically 70:1</a:t>
            </a:r>
            <a:endParaRPr lang="en-CA" dirty="0"/>
          </a:p>
          <a:p>
            <a:pPr marL="285750" indent="-285750">
              <a:buFont typeface="Arial"/>
              <a:buChar char="•"/>
            </a:pPr>
            <a:r>
              <a:rPr lang="en-CA" dirty="0"/>
              <a:t>But this is TCP so no </a:t>
            </a:r>
            <a:r>
              <a:rPr lang="en-CA" dirty="0" smtClean="0"/>
              <a:t>reflection</a:t>
            </a:r>
          </a:p>
          <a:p>
            <a:pPr marL="285750" indent="-285750">
              <a:buFont typeface="Arial"/>
              <a:buChar char="•"/>
            </a:pPr>
            <a:r>
              <a:rPr lang="en-CA" dirty="0"/>
              <a:t>So What can you do with this then</a:t>
            </a:r>
            <a:r>
              <a:rPr lang="en-CA" dirty="0" smtClean="0"/>
              <a:t>?</a:t>
            </a:r>
            <a:endParaRPr lang="is-IS" dirty="0"/>
          </a:p>
          <a:p>
            <a:pPr marL="1028700" lvl="1">
              <a:buFont typeface="Arial"/>
              <a:buChar char="•"/>
            </a:pPr>
            <a:r>
              <a:rPr lang="en-CA" sz="1400" dirty="0"/>
              <a:t>Flood egress pipe</a:t>
            </a:r>
          </a:p>
          <a:p>
            <a:pPr marL="1028700" lvl="1">
              <a:buFont typeface="Arial"/>
              <a:buChar char="•"/>
            </a:pPr>
            <a:r>
              <a:rPr lang="en-CA" sz="1400" dirty="0"/>
              <a:t>Flood a DC</a:t>
            </a:r>
            <a:endParaRPr lang="en-CA" sz="1400" dirty="0"/>
          </a:p>
        </p:txBody>
      </p:sp>
      <p:pic>
        <p:nvPicPr>
          <p:cNvPr id="7" name="Picture 6" descr="balrog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0"/>
            <a:ext cx="4067944" cy="513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44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One Connection to Rule Them All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6798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Multiplexing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Single TCP connection for all requests vs. up to 6 concurrent ones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Concurrent requests! In practice it’s capped to 100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Reduces some overhead for both the client and the server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Long-Lived</a:t>
            </a:r>
            <a:endParaRPr lang="en-US" dirty="0"/>
          </a:p>
        </p:txBody>
      </p:sp>
      <p:pic>
        <p:nvPicPr>
          <p:cNvPr id="5" name="Picture Placeholder 4" descr="dark_riders_multiplexing.jpg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67" b="-16667"/>
          <a:stretch>
            <a:fillRect/>
          </a:stretch>
        </p:blipFill>
        <p:spPr>
          <a:xfrm>
            <a:off x="4427538" y="897732"/>
            <a:ext cx="4536950" cy="3402714"/>
          </a:xfrm>
        </p:spPr>
      </p:pic>
    </p:spTree>
    <p:extLst>
      <p:ext uri="{BB962C8B-B14F-4D97-AF65-F5344CB8AC3E}">
        <p14:creationId xmlns:p14="http://schemas.microsoft.com/office/powerpoint/2010/main" val="2691548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8024" y="843558"/>
            <a:ext cx="3816424" cy="432048"/>
          </a:xfrm>
        </p:spPr>
        <p:txBody>
          <a:bodyPr/>
          <a:lstStyle/>
          <a:p>
            <a:r>
              <a:rPr lang="en-US" sz="2400" dirty="0"/>
              <a:t>Long-Lived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A single connection is intended to last the duration of interaction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For a browser, stays alive while the page is still open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Opens the door for </a:t>
            </a:r>
            <a:r>
              <a:rPr lang="en-US" dirty="0" err="1"/>
              <a:t>Slowloris</a:t>
            </a:r>
            <a:r>
              <a:rPr lang="en-US" dirty="0"/>
              <a:t> style attacks again</a:t>
            </a:r>
            <a:endParaRPr lang="en-US" dirty="0"/>
          </a:p>
        </p:txBody>
      </p:sp>
      <p:pic>
        <p:nvPicPr>
          <p:cNvPr id="5" name="Picture Placeholder 4" descr="Elves_head_to_Valinor.png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226" b="-40226"/>
          <a:stretch>
            <a:fillRect/>
          </a:stretch>
        </p:blipFill>
        <p:spPr>
          <a:xfrm>
            <a:off x="-12751" y="699542"/>
            <a:ext cx="4800532" cy="3600400"/>
          </a:xfrm>
        </p:spPr>
      </p:pic>
    </p:spTree>
    <p:extLst>
      <p:ext uri="{BB962C8B-B14F-4D97-AF65-F5344CB8AC3E}">
        <p14:creationId xmlns:p14="http://schemas.microsoft.com/office/powerpoint/2010/main" val="94630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s-IS" dirty="0" smtClean="0"/>
              <a:t>[…]</a:t>
            </a:r>
            <a:r>
              <a:rPr lang="en-US" dirty="0" smtClean="0"/>
              <a:t> I just the </a:t>
            </a:r>
            <a:r>
              <a:rPr lang="en-US" dirty="0"/>
              <a:t>other day got… an Internet was sent by my staff at 10 o'clock in the morning on Friday. I got it </a:t>
            </a:r>
            <a:r>
              <a:rPr lang="en-US" dirty="0" smtClean="0"/>
              <a:t>yesterday [Tuesday] </a:t>
            </a:r>
          </a:p>
          <a:p>
            <a:r>
              <a:rPr lang="en-US" dirty="0" smtClean="0"/>
              <a:t>[</a:t>
            </a:r>
            <a:r>
              <a:rPr lang="is-IS" dirty="0" smtClean="0"/>
              <a:t>…</a:t>
            </a:r>
            <a:r>
              <a:rPr lang="en-US" dirty="0" smtClean="0"/>
              <a:t>] It's </a:t>
            </a:r>
            <a:r>
              <a:rPr lang="en-US" dirty="0"/>
              <a:t>not a big truck. It's a series of tubes. And if you don't understand, those tubes can be filled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- Ted Stevens</a:t>
            </a:r>
            <a:endParaRPr lang="en-US" dirty="0"/>
          </a:p>
        </p:txBody>
      </p:sp>
      <p:pic>
        <p:nvPicPr>
          <p:cNvPr id="4" name="Picture 3" descr="Ted_Stevens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3435846"/>
            <a:ext cx="1440160" cy="164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722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Less Overhead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CA" dirty="0"/>
              <a:t>This is great for an attacker!</a:t>
            </a:r>
          </a:p>
          <a:p>
            <a:pPr marL="285750" indent="-285750">
              <a:buFont typeface="Arial"/>
              <a:buChar char="•"/>
            </a:pPr>
            <a:r>
              <a:rPr lang="en-CA" dirty="0"/>
              <a:t>Without tweaking, large HTTP floods can use all of the available TCP connections</a:t>
            </a:r>
          </a:p>
          <a:p>
            <a:pPr marL="285750" indent="-285750">
              <a:buFont typeface="Arial"/>
              <a:buChar char="•"/>
            </a:pPr>
            <a:r>
              <a:rPr lang="en-CA" dirty="0"/>
              <a:t>Can send requests at a higher rate too!</a:t>
            </a:r>
          </a:p>
          <a:p>
            <a:pPr marL="285750" indent="-285750">
              <a:buFont typeface="Arial"/>
              <a:buChar char="•"/>
            </a:pPr>
            <a:r>
              <a:rPr lang="en-CA" dirty="0" smtClean="0"/>
              <a:t>Don’t need as many concurrent connections</a:t>
            </a:r>
            <a:endParaRPr lang="en-CA" dirty="0"/>
          </a:p>
        </p:txBody>
      </p:sp>
      <p:pic>
        <p:nvPicPr>
          <p:cNvPr id="5" name="Picture Placeholder 4" descr="Lord-Of-The-Rings-Dwarf.jpg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4" b="402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424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mit_connectio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1" cy="530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79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Harder to Detect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A high rate HTTP Flood can trigger SYN flood alerts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Won’t necessarily be able to detect excessive concurrent connections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Limited to detecting excessive rate-limits at the application layer</a:t>
            </a:r>
            <a:endParaRPr lang="en-US" dirty="0"/>
          </a:p>
        </p:txBody>
      </p:sp>
      <p:pic>
        <p:nvPicPr>
          <p:cNvPr id="7" name="Bilbo puts on the Ring.mp4">
            <a:hlinkClick r:id="" action="ppaction://media"/>
          </p:cNvPr>
          <p:cNvPicPr>
            <a:picLocks noGrp="1" noChangeAspect="1"/>
          </p:cNvPicPr>
          <p:nvPr>
            <p:ph type="pic" sz="quarter" idx="14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04" y="1203598"/>
            <a:ext cx="4611435" cy="2592288"/>
          </a:xfrm>
        </p:spPr>
      </p:pic>
    </p:spTree>
    <p:extLst>
      <p:ext uri="{BB962C8B-B14F-4D97-AF65-F5344CB8AC3E}">
        <p14:creationId xmlns:p14="http://schemas.microsoft.com/office/powerpoint/2010/main" val="2951574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5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err="1" smtClean="0"/>
              <a:t>iptables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83546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Limiting Connections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dirty="0"/>
              <a:t>C</a:t>
            </a:r>
            <a:r>
              <a:rPr lang="en-US" dirty="0" smtClean="0"/>
              <a:t>ommon method for mitigation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Typically implemented in </a:t>
            </a:r>
            <a:r>
              <a:rPr lang="en-US" dirty="0" smtClean="0"/>
              <a:t>firewalls</a:t>
            </a:r>
            <a:endParaRPr lang="en-US" dirty="0"/>
          </a:p>
          <a:p>
            <a:pPr marL="285750" lvl="1" indent="0">
              <a:lnSpc>
                <a:spcPct val="150000"/>
              </a:lnSpc>
              <a:buFont typeface="Arial"/>
              <a:buChar char="•"/>
            </a:pPr>
            <a:r>
              <a:rPr lang="en-US" sz="1200" dirty="0" smtClean="0"/>
              <a:t> </a:t>
            </a:r>
            <a:r>
              <a:rPr lang="en-US" sz="1200" dirty="0" err="1" smtClean="0"/>
              <a:t>Iptables</a:t>
            </a:r>
            <a:r>
              <a:rPr lang="en-US" sz="1200" dirty="0" smtClean="0"/>
              <a:t> </a:t>
            </a:r>
            <a:r>
              <a:rPr lang="en-US" sz="1200" dirty="0" err="1"/>
              <a:t>connlimit</a:t>
            </a:r>
            <a:r>
              <a:rPr lang="en-US" sz="1200" dirty="0"/>
              <a:t> </a:t>
            </a:r>
            <a:r>
              <a:rPr lang="en-US" sz="1200" dirty="0" smtClean="0"/>
              <a:t>module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Mitigation has to happen at the application layer - expensive</a:t>
            </a:r>
            <a:endParaRPr lang="en-US" sz="1200" dirty="0"/>
          </a:p>
        </p:txBody>
      </p:sp>
      <p:pic>
        <p:nvPicPr>
          <p:cNvPr id="5" name="Picture 4" descr="balrog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0"/>
            <a:ext cx="4104456" cy="518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003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Defenses Still Work?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71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NGINX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73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Nginx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 </a:t>
            </a:r>
            <a:r>
              <a:rPr lang="en-US" dirty="0" err="1" smtClean="0"/>
              <a:t>Nginx</a:t>
            </a:r>
            <a:r>
              <a:rPr lang="en-US" dirty="0" smtClean="0"/>
              <a:t> version 1.11.4</a:t>
            </a:r>
          </a:p>
          <a:p>
            <a:r>
              <a:rPr lang="en-US" dirty="0" err="1" smtClean="0"/>
              <a:t>limit_conn</a:t>
            </a:r>
            <a:r>
              <a:rPr lang="en-US" dirty="0" smtClean="0"/>
              <a:t> module</a:t>
            </a:r>
          </a:p>
          <a:p>
            <a:pPr lvl="1"/>
            <a:r>
              <a:rPr lang="en-US" dirty="0" smtClean="0"/>
              <a:t>Intended to limit the number of concurrent connections</a:t>
            </a:r>
          </a:p>
          <a:p>
            <a:pPr lvl="1"/>
            <a:r>
              <a:rPr lang="en-US" dirty="0"/>
              <a:t>Adapted to count requests as </a:t>
            </a:r>
            <a:r>
              <a:rPr lang="en-US" dirty="0" smtClean="0"/>
              <a:t>connections for HTTP2</a:t>
            </a:r>
          </a:p>
          <a:p>
            <a:r>
              <a:rPr lang="en-US" dirty="0" err="1"/>
              <a:t>l</a:t>
            </a:r>
            <a:r>
              <a:rPr lang="en-US" dirty="0" err="1" smtClean="0"/>
              <a:t>imit_req</a:t>
            </a:r>
            <a:r>
              <a:rPr lang="en-US" dirty="0" smtClean="0"/>
              <a:t> modules</a:t>
            </a:r>
          </a:p>
          <a:p>
            <a:pPr lvl="1"/>
            <a:r>
              <a:rPr lang="en-US" dirty="0" smtClean="0"/>
              <a:t>Still effective</a:t>
            </a:r>
          </a:p>
          <a:p>
            <a:pPr lvl="2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461137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httpd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5188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</a:t>
            </a:r>
            <a:r>
              <a:rPr lang="en-US" dirty="0" err="1" smtClean="0"/>
              <a:t>httpd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Tested Apache </a:t>
            </a:r>
            <a:r>
              <a:rPr lang="en-US" dirty="0" err="1" smtClean="0"/>
              <a:t>httpd</a:t>
            </a:r>
            <a:r>
              <a:rPr lang="en-US" dirty="0" smtClean="0"/>
              <a:t> 2.4.23</a:t>
            </a:r>
          </a:p>
          <a:p>
            <a:r>
              <a:rPr lang="en-US" dirty="0" err="1" smtClean="0"/>
              <a:t>mod_evasive</a:t>
            </a:r>
            <a:endParaRPr lang="en-US" dirty="0" smtClean="0"/>
          </a:p>
          <a:p>
            <a:r>
              <a:rPr lang="en-US" dirty="0" err="1" smtClean="0"/>
              <a:t>ModSecurity</a:t>
            </a:r>
            <a:endParaRPr lang="en-US" dirty="0" smtClean="0"/>
          </a:p>
          <a:p>
            <a:r>
              <a:rPr lang="en-US" dirty="0" smtClean="0"/>
              <a:t>Both are still effective when configured to limit request 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480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572000" y="3440929"/>
            <a:ext cx="4572000" cy="1291061"/>
          </a:xfrm>
        </p:spPr>
        <p:txBody>
          <a:bodyPr>
            <a:normAutofit/>
          </a:bodyPr>
          <a:lstStyle/>
          <a:p>
            <a:r>
              <a:rPr lang="en-CA" dirty="0" smtClean="0"/>
              <a:t>Michael Bennett</a:t>
            </a:r>
          </a:p>
          <a:p>
            <a:r>
              <a:rPr lang="en-CA" dirty="0" smtClean="0"/>
              <a:t>Lead DDoS Strike Consultant</a:t>
            </a:r>
          </a:p>
          <a:p>
            <a:r>
              <a:rPr lang="en-CA" dirty="0" smtClean="0"/>
              <a:t>@</a:t>
            </a:r>
            <a:r>
              <a:rPr lang="en-CA" dirty="0" err="1" smtClean="0"/>
              <a:t>bennettaur</a:t>
            </a:r>
            <a:endParaRPr lang="en-C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3200" dirty="0"/>
              <a:t>Clogging the Future’s Series of Tubes</a:t>
            </a:r>
          </a:p>
        </p:txBody>
      </p:sp>
      <p:pic>
        <p:nvPicPr>
          <p:cNvPr id="6" name="Picture 5" descr="me_moustach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3219822"/>
            <a:ext cx="1392757" cy="139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9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 is all hope lost?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really – Request rate limiting can still be an effective measure</a:t>
            </a:r>
          </a:p>
          <a:p>
            <a:pPr lvl="1"/>
            <a:r>
              <a:rPr lang="en-US" dirty="0" smtClean="0"/>
              <a:t>It’s best to use a 3</a:t>
            </a:r>
            <a:r>
              <a:rPr lang="en-US" baseline="30000" dirty="0" smtClean="0"/>
              <a:t>rd</a:t>
            </a:r>
            <a:r>
              <a:rPr lang="en-US" dirty="0" smtClean="0"/>
              <a:t> party because rate limiting can be intensive itself</a:t>
            </a:r>
          </a:p>
          <a:p>
            <a:r>
              <a:rPr lang="en-US" dirty="0" smtClean="0"/>
              <a:t>What HTTP/2 does for performance is no longer tied to TCP (i.e. no multiple connections)</a:t>
            </a:r>
          </a:p>
          <a:p>
            <a:pPr lvl="1"/>
            <a:r>
              <a:rPr lang="en-US" dirty="0" smtClean="0"/>
              <a:t>So some controls no longer work</a:t>
            </a:r>
            <a:endParaRPr lang="en-US" dirty="0"/>
          </a:p>
          <a:p>
            <a:r>
              <a:rPr lang="en-US" dirty="0" smtClean="0"/>
              <a:t>Monitoring outgoing bandwidth will be just as important as incoming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1082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3093808"/>
            <a:ext cx="9144000" cy="414046"/>
          </a:xfrm>
        </p:spPr>
        <p:txBody>
          <a:bodyPr/>
          <a:lstStyle/>
          <a:p>
            <a:pPr algn="ctr"/>
            <a:r>
              <a:rPr lang="en-US" dirty="0" smtClean="0"/>
              <a:t>Michael Bennett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0" y="3435847"/>
            <a:ext cx="9144000" cy="792087"/>
          </a:xfrm>
        </p:spPr>
        <p:txBody>
          <a:bodyPr/>
          <a:lstStyle/>
          <a:p>
            <a:pPr algn="ctr"/>
            <a:r>
              <a:rPr lang="en-US" dirty="0" smtClean="0"/>
              <a:t>Lead DDoS Strike Consultant</a:t>
            </a:r>
          </a:p>
          <a:p>
            <a:pPr algn="ctr"/>
            <a:r>
              <a:rPr lang="en-US" dirty="0" smtClean="0"/>
              <a:t>@</a:t>
            </a:r>
            <a:r>
              <a:rPr lang="en-US" dirty="0" err="1" smtClean="0"/>
              <a:t>bennettaur</a:t>
            </a:r>
            <a:endParaRPr lang="en-US" dirty="0" smtClean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WWW.SECURITYCOMPASS.COM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406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ye-of-Saur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200" y="0"/>
            <a:ext cx="4241800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5184" y="1203598"/>
            <a:ext cx="48600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err="1" smtClean="0">
                <a:solidFill>
                  <a:schemeClr val="bg1"/>
                </a:solidFill>
              </a:rPr>
              <a:t>Sauron</a:t>
            </a:r>
            <a:r>
              <a:rPr lang="en-US" sz="7200" b="1" dirty="0" smtClean="0">
                <a:solidFill>
                  <a:schemeClr val="bg1"/>
                </a:solidFill>
              </a:rPr>
              <a:t> Monitoring</a:t>
            </a:r>
            <a:endParaRPr lang="en-US" sz="7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390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1547664" y="3752682"/>
            <a:ext cx="5112568" cy="504056"/>
          </a:xfrm>
        </p:spPr>
        <p:txBody>
          <a:bodyPr>
            <a:normAutofit/>
          </a:bodyPr>
          <a:lstStyle/>
          <a:p>
            <a:r>
              <a:rPr lang="en-US" dirty="0"/>
              <a:t>One Connection To Rule Them 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1547664" y="3133413"/>
            <a:ext cx="4320480" cy="504056"/>
          </a:xfrm>
        </p:spPr>
        <p:txBody>
          <a:bodyPr>
            <a:normAutofit/>
          </a:bodyPr>
          <a:lstStyle/>
          <a:p>
            <a:r>
              <a:rPr lang="en-US" dirty="0"/>
              <a:t>Getting More Than What You Asked For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Is all hope lost?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Current state of HTTP/2 Security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Brief overview of HTTP/2</a:t>
            </a:r>
          </a:p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685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b="1" dirty="0" smtClean="0"/>
              <a:t>DDoS Today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2098135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Introduction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275606"/>
            <a:ext cx="8229600" cy="3564396"/>
          </a:xfrm>
        </p:spPr>
        <p:txBody>
          <a:bodyPr/>
          <a:lstStyle/>
          <a:p>
            <a:r>
              <a:rPr lang="en-CA" dirty="0" smtClean="0"/>
              <a:t>DDoS Today – App and Volumetric attacks are converging</a:t>
            </a:r>
          </a:p>
          <a:p>
            <a:r>
              <a:rPr lang="en-CA" dirty="0" smtClean="0"/>
              <a:t>A new breed of bots: </a:t>
            </a:r>
            <a:r>
              <a:rPr lang="en-CA" dirty="0" err="1" smtClean="0"/>
              <a:t>Uhruk</a:t>
            </a:r>
            <a:r>
              <a:rPr lang="en-CA" dirty="0" err="1"/>
              <a:t>-Mirai</a:t>
            </a:r>
            <a:endParaRPr lang="en-CA" dirty="0"/>
          </a:p>
          <a:p>
            <a:r>
              <a:rPr lang="en-CA" dirty="0" err="1" smtClean="0"/>
              <a:t>IoT</a:t>
            </a:r>
            <a:r>
              <a:rPr lang="en-CA" dirty="0" smtClean="0"/>
              <a:t> Manufacturers are </a:t>
            </a:r>
            <a:r>
              <a:rPr lang="en-CA" dirty="0" err="1" smtClean="0"/>
              <a:t>Isengards</a:t>
            </a:r>
            <a:endParaRPr lang="en-CA" dirty="0" smtClean="0"/>
          </a:p>
          <a:p>
            <a:r>
              <a:rPr lang="en-CA" dirty="0" smtClean="0"/>
              <a:t>Massive attacks occurring</a:t>
            </a:r>
          </a:p>
          <a:p>
            <a:pPr lvl="1"/>
            <a:r>
              <a:rPr lang="en-CA" dirty="0" smtClean="0"/>
              <a:t>620 </a:t>
            </a:r>
            <a:r>
              <a:rPr lang="en-CA" dirty="0" err="1" smtClean="0"/>
              <a:t>Gbps</a:t>
            </a:r>
            <a:r>
              <a:rPr lang="en-CA" dirty="0" smtClean="0"/>
              <a:t> Mixed attack on Krebs</a:t>
            </a:r>
          </a:p>
          <a:p>
            <a:pPr lvl="1"/>
            <a:r>
              <a:rPr lang="en-CA" dirty="0" smtClean="0"/>
              <a:t>Terabit attack on OVH</a:t>
            </a:r>
          </a:p>
          <a:p>
            <a:pPr lvl="1"/>
            <a:r>
              <a:rPr lang="en-CA" dirty="0" smtClean="0"/>
              <a:t>Massive attack on </a:t>
            </a:r>
            <a:r>
              <a:rPr lang="en-CA" dirty="0" err="1" smtClean="0"/>
              <a:t>Dyn</a:t>
            </a:r>
            <a:endParaRPr lang="en-CA" dirty="0"/>
          </a:p>
        </p:txBody>
      </p:sp>
      <p:pic>
        <p:nvPicPr>
          <p:cNvPr id="2" name="Picture 1" descr="69114-Isengard-The_Lord_of_the_Rings-uruk-hai-736x45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476" y="2468010"/>
            <a:ext cx="4343524" cy="270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4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HTTP/2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2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What’s New in HTTP/2</a:t>
            </a:r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4" y="1275606"/>
            <a:ext cx="8229600" cy="3564396"/>
          </a:xfrm>
        </p:spPr>
        <p:txBody>
          <a:bodyPr/>
          <a:lstStyle/>
          <a:p>
            <a:r>
              <a:rPr lang="en-CA" dirty="0" smtClean="0"/>
              <a:t>Binary</a:t>
            </a:r>
          </a:p>
          <a:p>
            <a:r>
              <a:rPr lang="en-CA" dirty="0" smtClean="0"/>
              <a:t>Multiplexing</a:t>
            </a:r>
          </a:p>
          <a:p>
            <a:r>
              <a:rPr lang="en-CA" dirty="0" smtClean="0"/>
              <a:t>Flow Control – On top of TCP’s congestion control</a:t>
            </a:r>
          </a:p>
          <a:p>
            <a:r>
              <a:rPr lang="en-CA" dirty="0" smtClean="0"/>
              <a:t>Compression (HPACK) – Including Headers!</a:t>
            </a:r>
          </a:p>
          <a:p>
            <a:r>
              <a:rPr lang="en-CA" dirty="0" smtClean="0"/>
              <a:t>Server Push</a:t>
            </a:r>
          </a:p>
          <a:p>
            <a:r>
              <a:rPr lang="en-CA" dirty="0" smtClean="0"/>
              <a:t>Priority/Dependency</a:t>
            </a:r>
          </a:p>
        </p:txBody>
      </p:sp>
    </p:spTree>
    <p:extLst>
      <p:ext uri="{BB962C8B-B14F-4D97-AF65-F5344CB8AC3E}">
        <p14:creationId xmlns:p14="http://schemas.microsoft.com/office/powerpoint/2010/main" val="1169093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ecurity Compass">
      <a:dk1>
        <a:sysClr val="windowText" lastClr="000000"/>
      </a:dk1>
      <a:lt1>
        <a:sysClr val="window" lastClr="FFFFFF"/>
      </a:lt1>
      <a:dk2>
        <a:srgbClr val="12294D"/>
      </a:dk2>
      <a:lt2>
        <a:srgbClr val="F15F24"/>
      </a:lt2>
      <a:accent1>
        <a:srgbClr val="3498DB"/>
      </a:accent1>
      <a:accent2>
        <a:srgbClr val="C6DAE7"/>
      </a:accent2>
      <a:accent3>
        <a:srgbClr val="12294D"/>
      </a:accent3>
      <a:accent4>
        <a:srgbClr val="F15F24"/>
      </a:accent4>
      <a:accent5>
        <a:srgbClr val="FFFFFF"/>
      </a:accent5>
      <a:accent6>
        <a:srgbClr val="000000"/>
      </a:accent6>
      <a:hlink>
        <a:srgbClr val="3498DB"/>
      </a:hlink>
      <a:folHlink>
        <a:srgbClr val="F15F24"/>
      </a:folHlink>
    </a:clrScheme>
    <a:fontScheme name="Security Compass">
      <a:majorFont>
        <a:latin typeface="Open Sans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10419</TotalTime>
  <Words>804</Words>
  <Application>Microsoft Macintosh PowerPoint</Application>
  <PresentationFormat>On-screen Show (16:9)</PresentationFormat>
  <Paragraphs>129</Paragraphs>
  <Slides>31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Introduction</vt:lpstr>
      <vt:lpstr>PowerPoint Presentation</vt:lpstr>
      <vt:lpstr>What’s New in HTTP/2</vt:lpstr>
      <vt:lpstr>PowerPoint Presentation</vt:lpstr>
      <vt:lpstr>Current HTTP/2 Sec</vt:lpstr>
      <vt:lpstr>PowerPoint Presentation</vt:lpstr>
      <vt:lpstr>Server Push</vt:lpstr>
      <vt:lpstr>Server Push</vt:lpstr>
      <vt:lpstr>HTTP2 Amplification</vt:lpstr>
      <vt:lpstr>HTTP2 Amplification</vt:lpstr>
      <vt:lpstr>PowerPoint Presentation</vt:lpstr>
      <vt:lpstr>Multiplexing</vt:lpstr>
      <vt:lpstr>Long-Lived</vt:lpstr>
      <vt:lpstr>Less Overhead</vt:lpstr>
      <vt:lpstr>PowerPoint Presentation</vt:lpstr>
      <vt:lpstr>Harder to Detect</vt:lpstr>
      <vt:lpstr>PowerPoint Presentation</vt:lpstr>
      <vt:lpstr>Limiting Connections</vt:lpstr>
      <vt:lpstr>PowerPoint Presentation</vt:lpstr>
      <vt:lpstr>PowerPoint Presentation</vt:lpstr>
      <vt:lpstr>Nginx</vt:lpstr>
      <vt:lpstr>PowerPoint Presentation</vt:lpstr>
      <vt:lpstr>Apache httpd</vt:lpstr>
      <vt:lpstr>So is all hope lost?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Vernon</dc:creator>
  <cp:lastModifiedBy>Michael Bennett</cp:lastModifiedBy>
  <cp:revision>123</cp:revision>
  <dcterms:created xsi:type="dcterms:W3CDTF">2013-11-25T05:42:32Z</dcterms:created>
  <dcterms:modified xsi:type="dcterms:W3CDTF">2016-11-04T07:22:36Z</dcterms:modified>
</cp:coreProperties>
</file>

<file path=docProps/thumbnail.jpeg>
</file>